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307" r:id="rId3"/>
    <p:sldId id="291" r:id="rId4"/>
    <p:sldId id="312" r:id="rId5"/>
    <p:sldId id="292" r:id="rId6"/>
    <p:sldId id="296" r:id="rId7"/>
    <p:sldId id="297" r:id="rId8"/>
    <p:sldId id="308" r:id="rId9"/>
    <p:sldId id="314" r:id="rId10"/>
    <p:sldId id="315" r:id="rId11"/>
    <p:sldId id="313" r:id="rId12"/>
    <p:sldId id="311" r:id="rId13"/>
    <p:sldId id="305" r:id="rId14"/>
    <p:sldId id="316" r:id="rId15"/>
    <p:sldId id="306" r:id="rId16"/>
    <p:sldId id="309" r:id="rId17"/>
    <p:sldId id="310" r:id="rId18"/>
  </p:sldIdLst>
  <p:sldSz cx="7561263"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25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63F63-46FE-4B03-BF96-A43C2AC5C55A}" type="datetimeFigureOut">
              <a:rPr lang="fr-FR" smtClean="0"/>
              <a:t>29/03/2024</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74CB0-AF29-4D91-8E11-ACB80518ECD8}" type="slidenum">
              <a:rPr lang="fr-FR" smtClean="0"/>
              <a:t>‹N°›</a:t>
            </a:fld>
            <a:endParaRPr lang="fr-FR"/>
          </a:p>
        </p:txBody>
      </p:sp>
    </p:spTree>
    <p:extLst>
      <p:ext uri="{BB962C8B-B14F-4D97-AF65-F5344CB8AC3E}">
        <p14:creationId xmlns:p14="http://schemas.microsoft.com/office/powerpoint/2010/main" val="425503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49625"/>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1</a:t>
            </a:fld>
            <a:endParaRPr lang="fr-FR"/>
          </a:p>
        </p:txBody>
      </p:sp>
    </p:spTree>
    <p:extLst>
      <p:ext uri="{BB962C8B-B14F-4D97-AF65-F5344CB8AC3E}">
        <p14:creationId xmlns:p14="http://schemas.microsoft.com/office/powerpoint/2010/main" val="200064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2</a:t>
            </a:fld>
            <a:endParaRPr lang="fr-FR"/>
          </a:p>
        </p:txBody>
      </p:sp>
    </p:spTree>
    <p:extLst>
      <p:ext uri="{BB962C8B-B14F-4D97-AF65-F5344CB8AC3E}">
        <p14:creationId xmlns:p14="http://schemas.microsoft.com/office/powerpoint/2010/main" val="239159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3</a:t>
            </a:fld>
            <a:endParaRPr lang="fr-FR"/>
          </a:p>
        </p:txBody>
      </p:sp>
    </p:spTree>
    <p:extLst>
      <p:ext uri="{BB962C8B-B14F-4D97-AF65-F5344CB8AC3E}">
        <p14:creationId xmlns:p14="http://schemas.microsoft.com/office/powerpoint/2010/main" val="213363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4</a:t>
            </a:fld>
            <a:endParaRPr lang="fr-FR"/>
          </a:p>
        </p:txBody>
      </p:sp>
    </p:spTree>
    <p:extLst>
      <p:ext uri="{BB962C8B-B14F-4D97-AF65-F5344CB8AC3E}">
        <p14:creationId xmlns:p14="http://schemas.microsoft.com/office/powerpoint/2010/main" val="129472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5</a:t>
            </a:fld>
            <a:endParaRPr lang="fr-FR"/>
          </a:p>
        </p:txBody>
      </p:sp>
    </p:spTree>
    <p:extLst>
      <p:ext uri="{BB962C8B-B14F-4D97-AF65-F5344CB8AC3E}">
        <p14:creationId xmlns:p14="http://schemas.microsoft.com/office/powerpoint/2010/main" val="139782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6</a:t>
            </a:fld>
            <a:endParaRPr lang="fr-FR"/>
          </a:p>
        </p:txBody>
      </p:sp>
    </p:spTree>
    <p:extLst>
      <p:ext uri="{BB962C8B-B14F-4D97-AF65-F5344CB8AC3E}">
        <p14:creationId xmlns:p14="http://schemas.microsoft.com/office/powerpoint/2010/main" val="121308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45D6-E74B-40D0-BD82-FD3DD9FE968A}" type="slidenum">
              <a:rPr lang="fr-FR" smtClean="0"/>
              <a:t>7</a:t>
            </a:fld>
            <a:endParaRPr lang="fr-FR"/>
          </a:p>
        </p:txBody>
      </p:sp>
    </p:spTree>
    <p:extLst>
      <p:ext uri="{BB962C8B-B14F-4D97-AF65-F5344CB8AC3E}">
        <p14:creationId xmlns:p14="http://schemas.microsoft.com/office/powerpoint/2010/main" val="338299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7095" y="1749795"/>
            <a:ext cx="6427074" cy="3722335"/>
          </a:xfrm>
        </p:spPr>
        <p:txBody>
          <a:bodyPr anchor="b"/>
          <a:lstStyle>
            <a:lvl1pPr algn="ctr">
              <a:defRPr sz="4961"/>
            </a:lvl1pPr>
          </a:lstStyle>
          <a:p>
            <a:r>
              <a:rPr lang="fr-FR"/>
              <a:t>Modifiez le style du titre</a:t>
            </a:r>
            <a:endParaRPr lang="en-US" dirty="0"/>
          </a:p>
        </p:txBody>
      </p:sp>
      <p:sp>
        <p:nvSpPr>
          <p:cNvPr id="3" name="Subtitle 2"/>
          <p:cNvSpPr>
            <a:spLocks noGrp="1"/>
          </p:cNvSpPr>
          <p:nvPr>
            <p:ph type="subTitle" idx="1"/>
          </p:nvPr>
        </p:nvSpPr>
        <p:spPr>
          <a:xfrm>
            <a:off x="945158" y="5615678"/>
            <a:ext cx="5670947" cy="2581379"/>
          </a:xfrm>
        </p:spPr>
        <p:txBody>
          <a:bodyPr/>
          <a:lstStyle>
            <a:lvl1pPr marL="0" indent="0" algn="ctr">
              <a:buNone/>
              <a:defRPr sz="1985"/>
            </a:lvl1pPr>
            <a:lvl2pPr marL="378059" indent="0" algn="ctr">
              <a:buNone/>
              <a:defRPr sz="1654"/>
            </a:lvl2pPr>
            <a:lvl3pPr marL="756117" indent="0" algn="ctr">
              <a:buNone/>
              <a:defRPr sz="1488"/>
            </a:lvl3pPr>
            <a:lvl4pPr marL="1134176" indent="0" algn="ctr">
              <a:buNone/>
              <a:defRPr sz="1323"/>
            </a:lvl4pPr>
            <a:lvl5pPr marL="1512235" indent="0" algn="ctr">
              <a:buNone/>
              <a:defRPr sz="1323"/>
            </a:lvl5pPr>
            <a:lvl6pPr marL="1890293" indent="0" algn="ctr">
              <a:buNone/>
              <a:defRPr sz="1323"/>
            </a:lvl6pPr>
            <a:lvl7pPr marL="2268352" indent="0" algn="ctr">
              <a:buNone/>
              <a:defRPr sz="1323"/>
            </a:lvl7pPr>
            <a:lvl8pPr marL="2646411" indent="0" algn="ctr">
              <a:buNone/>
              <a:defRPr sz="1323"/>
            </a:lvl8pPr>
            <a:lvl9pPr marL="3024469"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CB947F-09A3-4767-994F-FE3E92BF345E}"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221267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B947F-09A3-4767-994F-FE3E92BF345E}"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70097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1029" y="569240"/>
            <a:ext cx="1630397"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837" y="569240"/>
            <a:ext cx="4796676"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B947F-09A3-4767-994F-FE3E92BF345E}"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282188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7" name="Text Box 10">
            <a:extLst>
              <a:ext uri="{FF2B5EF4-FFF2-40B4-BE49-F238E27FC236}">
                <a16:creationId xmlns:a16="http://schemas.microsoft.com/office/drawing/2014/main" id="{D93E847A-C5F1-9345-BD27-56B4729BDCE2}"/>
              </a:ext>
            </a:extLst>
          </p:cNvPr>
          <p:cNvSpPr txBox="1">
            <a:spLocks noChangeArrowheads="1"/>
          </p:cNvSpPr>
          <p:nvPr userDrawn="1"/>
        </p:nvSpPr>
        <p:spPr bwMode="auto">
          <a:xfrm>
            <a:off x="1480231" y="17731"/>
            <a:ext cx="4562759" cy="38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9801" algn="r">
              <a:lnSpc>
                <a:spcPts val="3243"/>
              </a:lnSpc>
            </a:pPr>
            <a:r>
              <a:rPr lang="fr-FR" sz="1600" b="1" dirty="0">
                <a:latin typeface="Roboto" pitchFamily="2" charset="0"/>
                <a:ea typeface="Roboto" pitchFamily="2" charset="0"/>
              </a:rPr>
              <a:t>Mes démarches en Nouvelle-Aquitaine</a:t>
            </a:r>
            <a:endParaRPr lang="fr-FR" sz="1600" dirty="0">
              <a:solidFill>
                <a:srgbClr val="E20437"/>
              </a:solidFill>
              <a:latin typeface="Roboto" pitchFamily="2" charset="0"/>
              <a:ea typeface="Roboto" pitchFamily="2" charset="0"/>
            </a:endParaRPr>
          </a:p>
        </p:txBody>
      </p:sp>
      <p:sp>
        <p:nvSpPr>
          <p:cNvPr id="8" name="ZoneTexte 7">
            <a:extLst>
              <a:ext uri="{FF2B5EF4-FFF2-40B4-BE49-F238E27FC236}">
                <a16:creationId xmlns:a16="http://schemas.microsoft.com/office/drawing/2014/main" id="{160A4E50-5A1C-5839-846A-92DE9BFD9D2C}"/>
              </a:ext>
            </a:extLst>
          </p:cNvPr>
          <p:cNvSpPr txBox="1"/>
          <p:nvPr userDrawn="1"/>
        </p:nvSpPr>
        <p:spPr>
          <a:xfrm>
            <a:off x="190778" y="10427733"/>
            <a:ext cx="7179706" cy="246349"/>
          </a:xfrm>
          <a:prstGeom prst="rect">
            <a:avLst/>
          </a:prstGeom>
          <a:noFill/>
        </p:spPr>
        <p:txBody>
          <a:bodyPr wrap="square" rtlCol="0">
            <a:spAutoFit/>
          </a:bodyPr>
          <a:lstStyle/>
          <a:p>
            <a:pPr algn="ctr"/>
            <a:r>
              <a:rPr lang="fr-FR" sz="1001" dirty="0">
                <a:latin typeface="Roboto" pitchFamily="2" charset="0"/>
                <a:ea typeface="Roboto" pitchFamily="2" charset="0"/>
              </a:rPr>
              <a:t>Mes démarches – 030b – Dépôt d’une demande de paiement FEADER</a:t>
            </a:r>
          </a:p>
        </p:txBody>
      </p:sp>
      <p:pic>
        <p:nvPicPr>
          <p:cNvPr id="9" name="Image 8">
            <a:extLst>
              <a:ext uri="{FF2B5EF4-FFF2-40B4-BE49-F238E27FC236}">
                <a16:creationId xmlns:a16="http://schemas.microsoft.com/office/drawing/2014/main" id="{E70274F4-CFF3-4B42-A32B-3ACBAF0F1AC0}"/>
              </a:ext>
            </a:extLst>
          </p:cNvPr>
          <p:cNvPicPr>
            <a:picLocks noChangeAspect="1"/>
          </p:cNvPicPr>
          <p:nvPr userDrawn="1"/>
        </p:nvPicPr>
        <p:blipFill>
          <a:blip r:embed="rId2"/>
          <a:stretch>
            <a:fillRect/>
          </a:stretch>
        </p:blipFill>
        <p:spPr>
          <a:xfrm>
            <a:off x="30622" y="78753"/>
            <a:ext cx="1704804" cy="775905"/>
          </a:xfrm>
          <a:prstGeom prst="rect">
            <a:avLst/>
          </a:prstGeom>
        </p:spPr>
      </p:pic>
      <p:sp>
        <p:nvSpPr>
          <p:cNvPr id="10" name="Text Box 10">
            <a:extLst>
              <a:ext uri="{FF2B5EF4-FFF2-40B4-BE49-F238E27FC236}">
                <a16:creationId xmlns:a16="http://schemas.microsoft.com/office/drawing/2014/main" id="{A69D2B8C-62C2-0EA4-A9BC-48B21FEBFB58}"/>
              </a:ext>
            </a:extLst>
          </p:cNvPr>
          <p:cNvSpPr txBox="1">
            <a:spLocks noChangeArrowheads="1"/>
          </p:cNvSpPr>
          <p:nvPr userDrawn="1"/>
        </p:nvSpPr>
        <p:spPr bwMode="auto">
          <a:xfrm>
            <a:off x="3119921" y="509484"/>
            <a:ext cx="4273033" cy="38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9801" algn="r">
              <a:spcBef>
                <a:spcPts val="8"/>
              </a:spcBef>
            </a:pPr>
            <a:endParaRPr lang="fr-FR" sz="1600" dirty="0">
              <a:solidFill>
                <a:srgbClr val="E20437"/>
              </a:solidFill>
              <a:latin typeface="Roboto" pitchFamily="2" charset="0"/>
              <a:ea typeface="Roboto" pitchFamily="2" charset="0"/>
            </a:endParaRPr>
          </a:p>
        </p:txBody>
      </p:sp>
      <p:sp>
        <p:nvSpPr>
          <p:cNvPr id="3" name="ZoneTexte 2">
            <a:extLst>
              <a:ext uri="{FF2B5EF4-FFF2-40B4-BE49-F238E27FC236}">
                <a16:creationId xmlns:a16="http://schemas.microsoft.com/office/drawing/2014/main" id="{F2B62DED-EC83-DFEE-DD2C-C8F635F709AF}"/>
              </a:ext>
            </a:extLst>
          </p:cNvPr>
          <p:cNvSpPr txBox="1"/>
          <p:nvPr userDrawn="1"/>
        </p:nvSpPr>
        <p:spPr>
          <a:xfrm>
            <a:off x="1" y="10452103"/>
            <a:ext cx="1704804" cy="246349"/>
          </a:xfrm>
          <a:prstGeom prst="rect">
            <a:avLst/>
          </a:prstGeom>
          <a:noFill/>
        </p:spPr>
        <p:txBody>
          <a:bodyPr wrap="squar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fld id="{48566922-6EB1-4370-AA55-454FDB2C2F1E}" type="datetime1">
              <a:rPr lang="fr-FR" sz="1001" smtClean="0"/>
              <a:pPr marL="0" marR="0" lvl="0" indent="0" algn="l" defTabSz="914358" rtl="0" eaLnBrk="1" fontAlgn="auto" latinLnBrk="0" hangingPunct="1">
                <a:lnSpc>
                  <a:spcPct val="100000"/>
                </a:lnSpc>
                <a:spcBef>
                  <a:spcPts val="0"/>
                </a:spcBef>
                <a:spcAft>
                  <a:spcPts val="0"/>
                </a:spcAft>
                <a:buClrTx/>
                <a:buSzTx/>
                <a:buFontTx/>
                <a:buNone/>
                <a:tabLst/>
                <a:defRPr/>
              </a:pPr>
              <a:t>29/03/2024</a:t>
            </a:fld>
            <a:endParaRPr lang="fr-FR" sz="901" dirty="0"/>
          </a:p>
        </p:txBody>
      </p:sp>
      <p:sp>
        <p:nvSpPr>
          <p:cNvPr id="4" name="ZoneTexte 3">
            <a:extLst>
              <a:ext uri="{FF2B5EF4-FFF2-40B4-BE49-F238E27FC236}">
                <a16:creationId xmlns:a16="http://schemas.microsoft.com/office/drawing/2014/main" id="{CD4ED36B-1936-F0C9-5759-7E743F3F395D}"/>
              </a:ext>
            </a:extLst>
          </p:cNvPr>
          <p:cNvSpPr txBox="1"/>
          <p:nvPr userDrawn="1"/>
        </p:nvSpPr>
        <p:spPr>
          <a:xfrm>
            <a:off x="6648767" y="10452103"/>
            <a:ext cx="912499" cy="246349"/>
          </a:xfrm>
          <a:prstGeom prst="rect">
            <a:avLst/>
          </a:prstGeom>
          <a:noFill/>
        </p:spPr>
        <p:txBody>
          <a:bodyPr wrap="square" rtlCol="0">
            <a:spAutoFit/>
          </a:bodyPr>
          <a:lstStyle/>
          <a:p>
            <a:pPr marL="0" marR="0" lvl="0" indent="0" algn="r" defTabSz="914358" rtl="0" eaLnBrk="1" fontAlgn="auto" latinLnBrk="0" hangingPunct="1">
              <a:lnSpc>
                <a:spcPct val="100000"/>
              </a:lnSpc>
              <a:spcBef>
                <a:spcPts val="0"/>
              </a:spcBef>
              <a:spcAft>
                <a:spcPts val="0"/>
              </a:spcAft>
              <a:buClrTx/>
              <a:buSzTx/>
              <a:buFontTx/>
              <a:buNone/>
              <a:tabLst/>
              <a:defRPr/>
            </a:pPr>
            <a:fld id="{A9736CCE-59A9-41F4-9018-ED645BFA40B1}" type="slidenum">
              <a:rPr lang="fr-FR" sz="1001" smtClean="0"/>
              <a:pPr marL="0" marR="0" lvl="0" indent="0" algn="r" defTabSz="914358" rtl="0" eaLnBrk="1" fontAlgn="auto" latinLnBrk="0" hangingPunct="1">
                <a:lnSpc>
                  <a:spcPct val="100000"/>
                </a:lnSpc>
                <a:spcBef>
                  <a:spcPts val="0"/>
                </a:spcBef>
                <a:spcAft>
                  <a:spcPts val="0"/>
                </a:spcAft>
                <a:buClrTx/>
                <a:buSzTx/>
                <a:buFontTx/>
                <a:buNone/>
                <a:tabLst/>
                <a:defRPr/>
              </a:pPr>
              <a:t>‹N°›</a:t>
            </a:fld>
            <a:endParaRPr lang="fr-FR" sz="1001" dirty="0"/>
          </a:p>
        </p:txBody>
      </p:sp>
      <p:pic>
        <p:nvPicPr>
          <p:cNvPr id="6" name="Image 5">
            <a:extLst>
              <a:ext uri="{FF2B5EF4-FFF2-40B4-BE49-F238E27FC236}">
                <a16:creationId xmlns:a16="http://schemas.microsoft.com/office/drawing/2014/main" id="{0041306E-2681-A810-F581-4FAFE278591C}"/>
              </a:ext>
            </a:extLst>
          </p:cNvPr>
          <p:cNvPicPr>
            <a:picLocks noChangeAspect="1"/>
          </p:cNvPicPr>
          <p:nvPr userDrawn="1"/>
        </p:nvPicPr>
        <p:blipFill>
          <a:blip r:embed="rId3"/>
          <a:stretch>
            <a:fillRect/>
          </a:stretch>
        </p:blipFill>
        <p:spPr>
          <a:xfrm>
            <a:off x="6203790" y="1"/>
            <a:ext cx="1357471" cy="892946"/>
          </a:xfrm>
          <a:prstGeom prst="rect">
            <a:avLst/>
          </a:prstGeom>
        </p:spPr>
      </p:pic>
    </p:spTree>
    <p:extLst>
      <p:ext uri="{BB962C8B-B14F-4D97-AF65-F5344CB8AC3E}">
        <p14:creationId xmlns:p14="http://schemas.microsoft.com/office/powerpoint/2010/main" val="147195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B947F-09A3-4767-994F-FE3E92BF345E}"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110163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899" y="2665532"/>
            <a:ext cx="6521589" cy="4447496"/>
          </a:xfrm>
        </p:spPr>
        <p:txBody>
          <a:bodyPr anchor="b"/>
          <a:lstStyle>
            <a:lvl1pPr>
              <a:defRPr sz="4961"/>
            </a:lvl1pPr>
          </a:lstStyle>
          <a:p>
            <a:r>
              <a:rPr lang="fr-FR"/>
              <a:t>Modifiez le style du titre</a:t>
            </a:r>
            <a:endParaRPr lang="en-US" dirty="0"/>
          </a:p>
        </p:txBody>
      </p:sp>
      <p:sp>
        <p:nvSpPr>
          <p:cNvPr id="3" name="Text Placeholder 2"/>
          <p:cNvSpPr>
            <a:spLocks noGrp="1"/>
          </p:cNvSpPr>
          <p:nvPr>
            <p:ph type="body" idx="1"/>
          </p:nvPr>
        </p:nvSpPr>
        <p:spPr>
          <a:xfrm>
            <a:off x="515899" y="7155103"/>
            <a:ext cx="6521589" cy="2338833"/>
          </a:xfrm>
        </p:spPr>
        <p:txBody>
          <a:bodyPr/>
          <a:lstStyle>
            <a:lvl1pPr marL="0" indent="0">
              <a:buNone/>
              <a:defRPr sz="1985">
                <a:solidFill>
                  <a:schemeClr val="tx1"/>
                </a:solidFill>
              </a:defRPr>
            </a:lvl1pPr>
            <a:lvl2pPr marL="378059" indent="0">
              <a:buNone/>
              <a:defRPr sz="1654">
                <a:solidFill>
                  <a:schemeClr val="tx1">
                    <a:tint val="75000"/>
                  </a:schemeClr>
                </a:solidFill>
              </a:defRPr>
            </a:lvl2pPr>
            <a:lvl3pPr marL="756117" indent="0">
              <a:buNone/>
              <a:defRPr sz="1488">
                <a:solidFill>
                  <a:schemeClr val="tx1">
                    <a:tint val="75000"/>
                  </a:schemeClr>
                </a:solidFill>
              </a:defRPr>
            </a:lvl3pPr>
            <a:lvl4pPr marL="1134176" indent="0">
              <a:buNone/>
              <a:defRPr sz="1323">
                <a:solidFill>
                  <a:schemeClr val="tx1">
                    <a:tint val="75000"/>
                  </a:schemeClr>
                </a:solidFill>
              </a:defRPr>
            </a:lvl4pPr>
            <a:lvl5pPr marL="1512235" indent="0">
              <a:buNone/>
              <a:defRPr sz="1323">
                <a:solidFill>
                  <a:schemeClr val="tx1">
                    <a:tint val="75000"/>
                  </a:schemeClr>
                </a:solidFill>
              </a:defRPr>
            </a:lvl5pPr>
            <a:lvl6pPr marL="1890293" indent="0">
              <a:buNone/>
              <a:defRPr sz="1323">
                <a:solidFill>
                  <a:schemeClr val="tx1">
                    <a:tint val="75000"/>
                  </a:schemeClr>
                </a:solidFill>
              </a:defRPr>
            </a:lvl6pPr>
            <a:lvl7pPr marL="2268352" indent="0">
              <a:buNone/>
              <a:defRPr sz="1323">
                <a:solidFill>
                  <a:schemeClr val="tx1">
                    <a:tint val="75000"/>
                  </a:schemeClr>
                </a:solidFill>
              </a:defRPr>
            </a:lvl7pPr>
            <a:lvl8pPr marL="2646411" indent="0">
              <a:buNone/>
              <a:defRPr sz="1323">
                <a:solidFill>
                  <a:schemeClr val="tx1">
                    <a:tint val="75000"/>
                  </a:schemeClr>
                </a:solidFill>
              </a:defRPr>
            </a:lvl8pPr>
            <a:lvl9pPr marL="3024469"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CB947F-09A3-4767-994F-FE3E92BF345E}"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243936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837" y="2846200"/>
            <a:ext cx="3213537"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889" y="2846200"/>
            <a:ext cx="3213537"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CB947F-09A3-4767-994F-FE3E92BF345E}" type="datetimeFigureOut">
              <a:rPr lang="fr-FR" smtClean="0"/>
              <a:t>29/03/2024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96341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822" y="569242"/>
            <a:ext cx="6521589"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823" y="2620980"/>
            <a:ext cx="3198768" cy="1284502"/>
          </a:xfrm>
        </p:spPr>
        <p:txBody>
          <a:bodyPr anchor="b"/>
          <a:lstStyle>
            <a:lvl1pPr marL="0" indent="0">
              <a:buNone/>
              <a:defRPr sz="1985" b="1"/>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823" y="3905482"/>
            <a:ext cx="3198768"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890" y="2620980"/>
            <a:ext cx="3214522" cy="1284502"/>
          </a:xfrm>
        </p:spPr>
        <p:txBody>
          <a:bodyPr anchor="b"/>
          <a:lstStyle>
            <a:lvl1pPr marL="0" indent="0">
              <a:buNone/>
              <a:defRPr sz="1985" b="1"/>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890" y="3905482"/>
            <a:ext cx="3214522"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CB947F-09A3-4767-994F-FE3E92BF345E}" type="datetimeFigureOut">
              <a:rPr lang="fr-FR" smtClean="0"/>
              <a:t>29/03/2024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391120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CB947F-09A3-4767-994F-FE3E92BF345E}" type="datetimeFigureOut">
              <a:rPr lang="fr-FR" smtClean="0"/>
              <a:t>29/03/2024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298625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B947F-09A3-4767-994F-FE3E92BF345E}" type="datetimeFigureOut">
              <a:rPr lang="fr-FR" smtClean="0"/>
              <a:t>29/03/2024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278947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822" y="712788"/>
            <a:ext cx="2438704" cy="2494756"/>
          </a:xfrm>
        </p:spPr>
        <p:txBody>
          <a:bodyPr anchor="b"/>
          <a:lstStyle>
            <a:lvl1pPr>
              <a:defRPr sz="2646"/>
            </a:lvl1pPr>
          </a:lstStyle>
          <a:p>
            <a:r>
              <a:rPr lang="fr-FR"/>
              <a:t>Modifiez le style du titre</a:t>
            </a:r>
            <a:endParaRPr lang="en-US" dirty="0"/>
          </a:p>
        </p:txBody>
      </p:sp>
      <p:sp>
        <p:nvSpPr>
          <p:cNvPr id="3" name="Content Placeholder 2"/>
          <p:cNvSpPr>
            <a:spLocks noGrp="1"/>
          </p:cNvSpPr>
          <p:nvPr>
            <p:ph idx="1"/>
          </p:nvPr>
        </p:nvSpPr>
        <p:spPr>
          <a:xfrm>
            <a:off x="3214522" y="1539425"/>
            <a:ext cx="3827889" cy="7598117"/>
          </a:xfrm>
        </p:spPr>
        <p:txBody>
          <a:bodyPr/>
          <a:lstStyle>
            <a:lvl1pPr>
              <a:defRPr sz="2646"/>
            </a:lvl1pPr>
            <a:lvl2pPr>
              <a:defRPr sz="2315"/>
            </a:lvl2pPr>
            <a:lvl3pPr>
              <a:defRPr sz="1985"/>
            </a:lvl3pPr>
            <a:lvl4pPr>
              <a:defRPr sz="1654"/>
            </a:lvl4pPr>
            <a:lvl5pPr>
              <a:defRPr sz="1654"/>
            </a:lvl5pPr>
            <a:lvl6pPr>
              <a:defRPr sz="1654"/>
            </a:lvl6pPr>
            <a:lvl7pPr>
              <a:defRPr sz="1654"/>
            </a:lvl7pPr>
            <a:lvl8pPr>
              <a:defRPr sz="1654"/>
            </a:lvl8pPr>
            <a:lvl9pPr>
              <a:defRPr sz="165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822" y="3207544"/>
            <a:ext cx="2438704" cy="5942372"/>
          </a:xfrm>
        </p:spPr>
        <p:txBody>
          <a:bodyPr/>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CB947F-09A3-4767-994F-FE3E92BF345E}" type="datetimeFigureOut">
              <a:rPr lang="fr-FR" smtClean="0"/>
              <a:t>29/03/2024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239261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822" y="712788"/>
            <a:ext cx="2438704" cy="2494756"/>
          </a:xfrm>
        </p:spPr>
        <p:txBody>
          <a:bodyPr anchor="b"/>
          <a:lstStyle>
            <a:lvl1pPr>
              <a:defRPr sz="2646"/>
            </a:lvl1pPr>
          </a:lstStyle>
          <a:p>
            <a:r>
              <a:rPr lang="fr-FR"/>
              <a:t>Modifiez le style du titre</a:t>
            </a:r>
            <a:endParaRPr lang="en-US" dirty="0"/>
          </a:p>
        </p:txBody>
      </p:sp>
      <p:sp>
        <p:nvSpPr>
          <p:cNvPr id="3" name="Picture Placeholder 2"/>
          <p:cNvSpPr>
            <a:spLocks noGrp="1" noChangeAspect="1"/>
          </p:cNvSpPr>
          <p:nvPr>
            <p:ph type="pic" idx="1"/>
          </p:nvPr>
        </p:nvSpPr>
        <p:spPr>
          <a:xfrm>
            <a:off x="3214522" y="1539425"/>
            <a:ext cx="3827889" cy="7598117"/>
          </a:xfrm>
        </p:spPr>
        <p:txBody>
          <a:bodyPr anchor="t"/>
          <a:lstStyle>
            <a:lvl1pPr marL="0" indent="0">
              <a:buNone/>
              <a:defRPr sz="2646"/>
            </a:lvl1pPr>
            <a:lvl2pPr marL="378059" indent="0">
              <a:buNone/>
              <a:defRPr sz="2315"/>
            </a:lvl2pPr>
            <a:lvl3pPr marL="756117" indent="0">
              <a:buNone/>
              <a:defRPr sz="1985"/>
            </a:lvl3pPr>
            <a:lvl4pPr marL="1134176" indent="0">
              <a:buNone/>
              <a:defRPr sz="1654"/>
            </a:lvl4pPr>
            <a:lvl5pPr marL="1512235" indent="0">
              <a:buNone/>
              <a:defRPr sz="1654"/>
            </a:lvl5pPr>
            <a:lvl6pPr marL="1890293" indent="0">
              <a:buNone/>
              <a:defRPr sz="1654"/>
            </a:lvl6pPr>
            <a:lvl7pPr marL="2268352" indent="0">
              <a:buNone/>
              <a:defRPr sz="1654"/>
            </a:lvl7pPr>
            <a:lvl8pPr marL="2646411" indent="0">
              <a:buNone/>
              <a:defRPr sz="1654"/>
            </a:lvl8pPr>
            <a:lvl9pPr marL="3024469" indent="0">
              <a:buNone/>
              <a:defRPr sz="1654"/>
            </a:lvl9pPr>
          </a:lstStyle>
          <a:p>
            <a:r>
              <a:rPr lang="fr-FR"/>
              <a:t>Cliquez sur l'icône pour ajouter une image</a:t>
            </a:r>
            <a:endParaRPr lang="en-US" dirty="0"/>
          </a:p>
        </p:txBody>
      </p:sp>
      <p:sp>
        <p:nvSpPr>
          <p:cNvPr id="4" name="Text Placeholder 3"/>
          <p:cNvSpPr>
            <a:spLocks noGrp="1"/>
          </p:cNvSpPr>
          <p:nvPr>
            <p:ph type="body" sz="half" idx="2"/>
          </p:nvPr>
        </p:nvSpPr>
        <p:spPr>
          <a:xfrm>
            <a:off x="520822" y="3207544"/>
            <a:ext cx="2438704" cy="5942372"/>
          </a:xfrm>
        </p:spPr>
        <p:txBody>
          <a:bodyPr/>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CB947F-09A3-4767-994F-FE3E92BF345E}" type="datetimeFigureOut">
              <a:rPr lang="fr-FR" smtClean="0"/>
              <a:t>29/03/2024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A74326-1FB7-4A99-94AE-C5D84764A63D}" type="slidenum">
              <a:rPr lang="fr-FR" smtClean="0"/>
              <a:t>‹N°›</a:t>
            </a:fld>
            <a:endParaRPr lang="fr-FR"/>
          </a:p>
        </p:txBody>
      </p:sp>
    </p:spTree>
    <p:extLst>
      <p:ext uri="{BB962C8B-B14F-4D97-AF65-F5344CB8AC3E}">
        <p14:creationId xmlns:p14="http://schemas.microsoft.com/office/powerpoint/2010/main" val="338356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837" y="569242"/>
            <a:ext cx="6521589"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837" y="2846200"/>
            <a:ext cx="6521589"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837" y="9909729"/>
            <a:ext cx="1701284"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4CB947F-09A3-4767-994F-FE3E92BF345E}" type="datetimeFigureOut">
              <a:rPr lang="fr-FR" smtClean="0"/>
              <a:t>29/03/2024</a:t>
            </a:fld>
            <a:endParaRPr lang="fr-FR"/>
          </a:p>
        </p:txBody>
      </p:sp>
      <p:sp>
        <p:nvSpPr>
          <p:cNvPr id="5" name="Footer Placeholder 4"/>
          <p:cNvSpPr>
            <a:spLocks noGrp="1"/>
          </p:cNvSpPr>
          <p:nvPr>
            <p:ph type="ftr" sz="quarter" idx="3"/>
          </p:nvPr>
        </p:nvSpPr>
        <p:spPr>
          <a:xfrm>
            <a:off x="2504669" y="9909729"/>
            <a:ext cx="2551926"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40142" y="9909729"/>
            <a:ext cx="1701284"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EA74326-1FB7-4A99-94AE-C5D84764A63D}" type="slidenum">
              <a:rPr lang="fr-FR" smtClean="0"/>
              <a:t>‹N°›</a:t>
            </a:fld>
            <a:endParaRPr lang="fr-FR"/>
          </a:p>
        </p:txBody>
      </p:sp>
    </p:spTree>
    <p:extLst>
      <p:ext uri="{BB962C8B-B14F-4D97-AF65-F5344CB8AC3E}">
        <p14:creationId xmlns:p14="http://schemas.microsoft.com/office/powerpoint/2010/main" val="1954979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756117"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29" indent="-189029" algn="l" defTabSz="75611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88" indent="-189029" algn="l" defTabSz="756117" rtl="0" eaLnBrk="1" latinLnBrk="0" hangingPunct="1">
        <a:lnSpc>
          <a:spcPct val="90000"/>
        </a:lnSpc>
        <a:spcBef>
          <a:spcPts val="413"/>
        </a:spcBef>
        <a:buFont typeface="Arial" panose="020B0604020202020204" pitchFamily="34" charset="0"/>
        <a:buChar char="•"/>
        <a:defRPr sz="1985" kern="1200">
          <a:solidFill>
            <a:schemeClr val="tx1"/>
          </a:solidFill>
          <a:latin typeface="+mn-lt"/>
          <a:ea typeface="+mn-ea"/>
          <a:cs typeface="+mn-cs"/>
        </a:defRPr>
      </a:lvl2pPr>
      <a:lvl3pPr marL="945147" indent="-189029" algn="l" defTabSz="756117"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205"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264"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323"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381"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440"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499"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117" rtl="0" eaLnBrk="1" latinLnBrk="0" hangingPunct="1">
        <a:defRPr sz="1488" kern="1200">
          <a:solidFill>
            <a:schemeClr val="tx1"/>
          </a:solidFill>
          <a:latin typeface="+mn-lt"/>
          <a:ea typeface="+mn-ea"/>
          <a:cs typeface="+mn-cs"/>
        </a:defRPr>
      </a:lvl1pPr>
      <a:lvl2pPr marL="378059" algn="l" defTabSz="756117" rtl="0" eaLnBrk="1" latinLnBrk="0" hangingPunct="1">
        <a:defRPr sz="1488" kern="1200">
          <a:solidFill>
            <a:schemeClr val="tx1"/>
          </a:solidFill>
          <a:latin typeface="+mn-lt"/>
          <a:ea typeface="+mn-ea"/>
          <a:cs typeface="+mn-cs"/>
        </a:defRPr>
      </a:lvl2pPr>
      <a:lvl3pPr marL="756117" algn="l" defTabSz="756117" rtl="0" eaLnBrk="1" latinLnBrk="0" hangingPunct="1">
        <a:defRPr sz="1488" kern="1200">
          <a:solidFill>
            <a:schemeClr val="tx1"/>
          </a:solidFill>
          <a:latin typeface="+mn-lt"/>
          <a:ea typeface="+mn-ea"/>
          <a:cs typeface="+mn-cs"/>
        </a:defRPr>
      </a:lvl3pPr>
      <a:lvl4pPr marL="1134176" algn="l" defTabSz="756117" rtl="0" eaLnBrk="1" latinLnBrk="0" hangingPunct="1">
        <a:defRPr sz="1488" kern="1200">
          <a:solidFill>
            <a:schemeClr val="tx1"/>
          </a:solidFill>
          <a:latin typeface="+mn-lt"/>
          <a:ea typeface="+mn-ea"/>
          <a:cs typeface="+mn-cs"/>
        </a:defRPr>
      </a:lvl4pPr>
      <a:lvl5pPr marL="1512235" algn="l" defTabSz="756117" rtl="0" eaLnBrk="1" latinLnBrk="0" hangingPunct="1">
        <a:defRPr sz="1488" kern="1200">
          <a:solidFill>
            <a:schemeClr val="tx1"/>
          </a:solidFill>
          <a:latin typeface="+mn-lt"/>
          <a:ea typeface="+mn-ea"/>
          <a:cs typeface="+mn-cs"/>
        </a:defRPr>
      </a:lvl5pPr>
      <a:lvl6pPr marL="1890293" algn="l" defTabSz="756117" rtl="0" eaLnBrk="1" latinLnBrk="0" hangingPunct="1">
        <a:defRPr sz="1488" kern="1200">
          <a:solidFill>
            <a:schemeClr val="tx1"/>
          </a:solidFill>
          <a:latin typeface="+mn-lt"/>
          <a:ea typeface="+mn-ea"/>
          <a:cs typeface="+mn-cs"/>
        </a:defRPr>
      </a:lvl6pPr>
      <a:lvl7pPr marL="2268352" algn="l" defTabSz="756117" rtl="0" eaLnBrk="1" latinLnBrk="0" hangingPunct="1">
        <a:defRPr sz="1488" kern="1200">
          <a:solidFill>
            <a:schemeClr val="tx1"/>
          </a:solidFill>
          <a:latin typeface="+mn-lt"/>
          <a:ea typeface="+mn-ea"/>
          <a:cs typeface="+mn-cs"/>
        </a:defRPr>
      </a:lvl7pPr>
      <a:lvl8pPr marL="2646411" algn="l" defTabSz="756117" rtl="0" eaLnBrk="1" latinLnBrk="0" hangingPunct="1">
        <a:defRPr sz="1488" kern="1200">
          <a:solidFill>
            <a:schemeClr val="tx1"/>
          </a:solidFill>
          <a:latin typeface="+mn-lt"/>
          <a:ea typeface="+mn-ea"/>
          <a:cs typeface="+mn-cs"/>
        </a:defRPr>
      </a:lvl8pPr>
      <a:lvl9pPr marL="3024469" algn="l" defTabSz="75611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CF8363-67AA-49AA-A82A-E8802BEE650B}"/>
              </a:ext>
            </a:extLst>
          </p:cNvPr>
          <p:cNvSpPr/>
          <p:nvPr/>
        </p:nvSpPr>
        <p:spPr>
          <a:xfrm>
            <a:off x="-7969" y="1644586"/>
            <a:ext cx="7568438" cy="1043196"/>
          </a:xfrm>
          <a:prstGeom prst="rect">
            <a:avLst/>
          </a:prstGeom>
          <a:solidFill>
            <a:srgbClr val="E20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1FB1C776-6D6A-41B2-A096-F1DF7E1A6E79}"/>
              </a:ext>
            </a:extLst>
          </p:cNvPr>
          <p:cNvSpPr txBox="1"/>
          <p:nvPr/>
        </p:nvSpPr>
        <p:spPr>
          <a:xfrm>
            <a:off x="-7200" y="1775864"/>
            <a:ext cx="75669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800" b="1" dirty="0">
                <a:solidFill>
                  <a:schemeClr val="bg1"/>
                </a:solidFill>
                <a:latin typeface="EloquentJFPro" pitchFamily="50" charset="0"/>
                <a:ea typeface="Roboto" pitchFamily="2" charset="0"/>
                <a:cs typeface="Calibri"/>
              </a:rPr>
              <a:t>Guide d’utilisation</a:t>
            </a:r>
          </a:p>
          <a:p>
            <a:pPr algn="ctr"/>
            <a:endParaRPr lang="fr-FR" sz="3200" b="1" dirty="0">
              <a:solidFill>
                <a:srgbClr val="C00000"/>
              </a:solidFill>
              <a:latin typeface="Roboto" pitchFamily="2" charset="0"/>
              <a:ea typeface="Roboto" pitchFamily="2" charset="0"/>
              <a:cs typeface="Calibri"/>
            </a:endParaRPr>
          </a:p>
          <a:p>
            <a:pPr algn="ctr"/>
            <a:r>
              <a:rPr lang="fr-FR" sz="2400" dirty="0">
                <a:latin typeface="Roboto" pitchFamily="2" charset="0"/>
                <a:ea typeface="Roboto" pitchFamily="2" charset="0"/>
                <a:cs typeface="Calibri"/>
              </a:rPr>
              <a:t>de la procédure de dépôt d’une demande de paiement FEADER</a:t>
            </a:r>
          </a:p>
          <a:p>
            <a:pPr algn="ctr"/>
            <a:r>
              <a:rPr lang="fr-FR" sz="3200" b="1" dirty="0">
                <a:solidFill>
                  <a:srgbClr val="E20437"/>
                </a:solidFill>
                <a:latin typeface="Roboto" pitchFamily="2" charset="0"/>
                <a:ea typeface="Roboto" pitchFamily="2" charset="0"/>
                <a:cs typeface="Calibri"/>
              </a:rPr>
              <a:t>Mes démarches en Nouvelle-Aquitaine</a:t>
            </a:r>
          </a:p>
        </p:txBody>
      </p:sp>
      <p:sp>
        <p:nvSpPr>
          <p:cNvPr id="2" name="ZoneTexte 1"/>
          <p:cNvSpPr txBox="1"/>
          <p:nvPr/>
        </p:nvSpPr>
        <p:spPr>
          <a:xfrm>
            <a:off x="1177996" y="10198098"/>
            <a:ext cx="4705134" cy="215444"/>
          </a:xfrm>
          <a:prstGeom prst="rect">
            <a:avLst/>
          </a:prstGeom>
          <a:noFill/>
        </p:spPr>
        <p:txBody>
          <a:bodyPr wrap="none" rtlCol="0">
            <a:spAutoFit/>
          </a:bodyPr>
          <a:lstStyle/>
          <a:p>
            <a:r>
              <a:rPr lang="fr-FR" sz="800" dirty="0">
                <a:solidFill>
                  <a:srgbClr val="424242"/>
                </a:solidFill>
                <a:latin typeface="Roboto" pitchFamily="2" charset="0"/>
                <a:ea typeface="Roboto" pitchFamily="2" charset="0"/>
              </a:rPr>
              <a:t>© Région Nouvelle-Aquitaine – Guide d’utilisation – Mes Démarches en Nouvelle-Aquitaine – 2022</a:t>
            </a:r>
          </a:p>
        </p:txBody>
      </p:sp>
      <p:pic>
        <p:nvPicPr>
          <p:cNvPr id="3" name="Image 2"/>
          <p:cNvPicPr>
            <a:picLocks noChangeAspect="1"/>
          </p:cNvPicPr>
          <p:nvPr/>
        </p:nvPicPr>
        <p:blipFill>
          <a:blip r:embed="rId3">
            <a:clrChange>
              <a:clrFrom>
                <a:srgbClr val="FFFFFF"/>
              </a:clrFrom>
              <a:clrTo>
                <a:srgbClr val="FFFFFF">
                  <a:alpha val="0"/>
                </a:srgbClr>
              </a:clrTo>
            </a:clrChange>
          </a:blip>
          <a:stretch>
            <a:fillRect/>
          </a:stretch>
        </p:blipFill>
        <p:spPr>
          <a:xfrm>
            <a:off x="2039089" y="4299404"/>
            <a:ext cx="3491848" cy="3766716"/>
          </a:xfrm>
          <a:prstGeom prst="rect">
            <a:avLst/>
          </a:prstGeom>
        </p:spPr>
      </p:pic>
      <p:pic>
        <p:nvPicPr>
          <p:cNvPr id="4" name="Image 3"/>
          <p:cNvPicPr>
            <a:picLocks noChangeAspect="1"/>
          </p:cNvPicPr>
          <p:nvPr/>
        </p:nvPicPr>
        <p:blipFill>
          <a:blip r:embed="rId4"/>
          <a:stretch>
            <a:fillRect/>
          </a:stretch>
        </p:blipFill>
        <p:spPr>
          <a:xfrm>
            <a:off x="430" y="79216"/>
            <a:ext cx="2553056" cy="1162212"/>
          </a:xfrm>
          <a:prstGeom prst="rect">
            <a:avLst/>
          </a:prstGeom>
        </p:spPr>
      </p:pic>
      <p:sp>
        <p:nvSpPr>
          <p:cNvPr id="8" name="ZoneTexte 7">
            <a:extLst>
              <a:ext uri="{FF2B5EF4-FFF2-40B4-BE49-F238E27FC236}">
                <a16:creationId xmlns:a16="http://schemas.microsoft.com/office/drawing/2014/main" id="{1FB1C776-6D6A-41B2-A096-F1DF7E1A6E79}"/>
              </a:ext>
            </a:extLst>
          </p:cNvPr>
          <p:cNvSpPr txBox="1"/>
          <p:nvPr/>
        </p:nvSpPr>
        <p:spPr>
          <a:xfrm>
            <a:off x="180181" y="8525562"/>
            <a:ext cx="72009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i="1" dirty="0">
                <a:latin typeface="Roboto" pitchFamily="2" charset="0"/>
                <a:ea typeface="Roboto" pitchFamily="2" charset="0"/>
                <a:cs typeface="Calibri"/>
              </a:rPr>
              <a:t>Dépôt des demandes de paiements</a:t>
            </a:r>
          </a:p>
        </p:txBody>
      </p:sp>
    </p:spTree>
    <p:extLst>
      <p:ext uri="{BB962C8B-B14F-4D97-AF65-F5344CB8AC3E}">
        <p14:creationId xmlns:p14="http://schemas.microsoft.com/office/powerpoint/2010/main" val="417541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5.2 Enregistrer et fermer</a:t>
            </a:r>
          </a:p>
        </p:txBody>
      </p:sp>
      <p:sp>
        <p:nvSpPr>
          <p:cNvPr id="2" name="ZoneTexte 1">
            <a:extLst>
              <a:ext uri="{FF2B5EF4-FFF2-40B4-BE49-F238E27FC236}">
                <a16:creationId xmlns:a16="http://schemas.microsoft.com/office/drawing/2014/main" id="{D59F8614-462F-E2BC-5D4C-8CEA6C41FF08}"/>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5 – Compléter le formulaire de demande</a:t>
            </a:r>
          </a:p>
        </p:txBody>
      </p:sp>
      <p:sp>
        <p:nvSpPr>
          <p:cNvPr id="3" name="Flèche : chevron 2">
            <a:extLst>
              <a:ext uri="{FF2B5EF4-FFF2-40B4-BE49-F238E27FC236}">
                <a16:creationId xmlns:a16="http://schemas.microsoft.com/office/drawing/2014/main" id="{9953FE32-82A1-F0B0-05E3-4F1658A8277B}"/>
              </a:ext>
            </a:extLst>
          </p:cNvPr>
          <p:cNvSpPr/>
          <p:nvPr/>
        </p:nvSpPr>
        <p:spPr>
          <a:xfrm>
            <a:off x="6638573"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4" name="Image 3">
            <a:extLst>
              <a:ext uri="{FF2B5EF4-FFF2-40B4-BE49-F238E27FC236}">
                <a16:creationId xmlns:a16="http://schemas.microsoft.com/office/drawing/2014/main" id="{1E0B6672-4DC2-227B-2562-39E6749C0235}"/>
              </a:ext>
            </a:extLst>
          </p:cNvPr>
          <p:cNvPicPr>
            <a:picLocks noChangeAspect="1"/>
          </p:cNvPicPr>
          <p:nvPr/>
        </p:nvPicPr>
        <p:blipFill>
          <a:blip r:embed="rId2"/>
          <a:stretch>
            <a:fillRect/>
          </a:stretch>
        </p:blipFill>
        <p:spPr>
          <a:xfrm>
            <a:off x="293263" y="2255697"/>
            <a:ext cx="6973148" cy="2146300"/>
          </a:xfrm>
          <a:prstGeom prst="rect">
            <a:avLst/>
          </a:prstGeom>
        </p:spPr>
      </p:pic>
      <p:sp>
        <p:nvSpPr>
          <p:cNvPr id="10" name="ZoneTexte 9">
            <a:extLst>
              <a:ext uri="{FF2B5EF4-FFF2-40B4-BE49-F238E27FC236}">
                <a16:creationId xmlns:a16="http://schemas.microsoft.com/office/drawing/2014/main" id="{9F9F5555-5B8C-417F-5218-53E82EC511B8}"/>
              </a:ext>
            </a:extLst>
          </p:cNvPr>
          <p:cNvSpPr txBox="1"/>
          <p:nvPr/>
        </p:nvSpPr>
        <p:spPr>
          <a:xfrm>
            <a:off x="524841" y="4991631"/>
            <a:ext cx="6494524" cy="2031325"/>
          </a:xfrm>
          <a:prstGeom prst="rect">
            <a:avLst/>
          </a:prstGeom>
          <a:noFill/>
        </p:spPr>
        <p:txBody>
          <a:bodyPr wrap="square">
            <a:spAutoFit/>
          </a:bodyPr>
          <a:lstStyle/>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La domiciliation bancaire est rapatriée automatiquement de la demande d’aide, si besoin vous pouvez la modifier.</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 </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Le titulaire du compte doit être le bénéficiaire, en cas de compte joint le nom/prénom du bénéficiaire doit apparaitre </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 </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Cliquez sur suivant</a:t>
            </a:r>
          </a:p>
        </p:txBody>
      </p:sp>
    </p:spTree>
    <p:extLst>
      <p:ext uri="{BB962C8B-B14F-4D97-AF65-F5344CB8AC3E}">
        <p14:creationId xmlns:p14="http://schemas.microsoft.com/office/powerpoint/2010/main" val="329255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FD5BA07-EC60-4FDD-1A24-6945E68722E8}"/>
              </a:ext>
            </a:extLst>
          </p:cNvPr>
          <p:cNvPicPr>
            <a:picLocks noChangeAspect="1"/>
          </p:cNvPicPr>
          <p:nvPr/>
        </p:nvPicPr>
        <p:blipFill rotWithShape="1">
          <a:blip r:embed="rId2"/>
          <a:srcRect b="18806"/>
          <a:stretch/>
        </p:blipFill>
        <p:spPr>
          <a:xfrm>
            <a:off x="127793" y="2306794"/>
            <a:ext cx="5843518" cy="2466046"/>
          </a:xfrm>
          <a:prstGeom prst="rect">
            <a:avLst/>
          </a:prstGeom>
          <a:ln>
            <a:solidFill>
              <a:schemeClr val="tx1"/>
            </a:solidFill>
          </a:ln>
        </p:spPr>
      </p:pic>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5.2 Enregistrer et fermer</a:t>
            </a:r>
          </a:p>
        </p:txBody>
      </p:sp>
      <p:sp>
        <p:nvSpPr>
          <p:cNvPr id="12" name="ZoneTexte 11">
            <a:extLst>
              <a:ext uri="{FF2B5EF4-FFF2-40B4-BE49-F238E27FC236}">
                <a16:creationId xmlns:a16="http://schemas.microsoft.com/office/drawing/2014/main" id="{0E6301C4-3977-038F-8D38-8BE767E4AF07}"/>
              </a:ext>
            </a:extLst>
          </p:cNvPr>
          <p:cNvSpPr txBox="1"/>
          <p:nvPr/>
        </p:nvSpPr>
        <p:spPr>
          <a:xfrm>
            <a:off x="175140" y="1693963"/>
            <a:ext cx="7209391" cy="646331"/>
          </a:xfrm>
          <a:prstGeom prst="rect">
            <a:avLst/>
          </a:prstGeom>
          <a:noFill/>
          <a:ln>
            <a:solidFill>
              <a:schemeClr val="tx1"/>
            </a:solidFill>
            <a:prstDash val="dash"/>
          </a:ln>
        </p:spPr>
        <p:txBody>
          <a:bodyPr wrap="square" rtlCol="0">
            <a:spAutoFit/>
          </a:bodyPr>
          <a:lstStyle/>
          <a:p>
            <a:pPr algn="just"/>
            <a:r>
              <a:rPr lang="fr-FR" sz="1200" dirty="0">
                <a:latin typeface="Roboto" pitchFamily="2" charset="0"/>
                <a:ea typeface="Roboto" pitchFamily="2" charset="0"/>
                <a:cs typeface="Arial" panose="020B0604020202020204" pitchFamily="34" charset="0"/>
              </a:rPr>
              <a:t>A tout moment, lors de la saisie du formulaire, vous pouvez cliquer sur « Enregistrer et fermer ».</a:t>
            </a:r>
          </a:p>
          <a:p>
            <a:pPr algn="just"/>
            <a:r>
              <a:rPr lang="fr-FR" sz="1200" dirty="0">
                <a:latin typeface="Roboto" pitchFamily="2" charset="0"/>
                <a:ea typeface="Roboto" pitchFamily="2" charset="0"/>
                <a:cs typeface="Arial" panose="020B0604020202020204" pitchFamily="34" charset="0"/>
              </a:rPr>
              <a:t>Se reporter à l’étape 6 pour la reprise de la demande.</a:t>
            </a:r>
          </a:p>
          <a:p>
            <a:pPr algn="just"/>
            <a:r>
              <a:rPr lang="fr-FR" sz="1200" dirty="0">
                <a:latin typeface="Roboto" pitchFamily="2" charset="0"/>
                <a:ea typeface="Roboto" pitchFamily="2" charset="0"/>
                <a:cs typeface="Arial" panose="020B0604020202020204" pitchFamily="34" charset="0"/>
              </a:rPr>
              <a:t>Vous n’avez rien à saisir dans les onglets 2,3 et4</a:t>
            </a:r>
          </a:p>
        </p:txBody>
      </p:sp>
      <p:cxnSp>
        <p:nvCxnSpPr>
          <p:cNvPr id="13" name="Connecteur droit avec flèche 12">
            <a:extLst>
              <a:ext uri="{FF2B5EF4-FFF2-40B4-BE49-F238E27FC236}">
                <a16:creationId xmlns:a16="http://schemas.microsoft.com/office/drawing/2014/main" id="{220182E0-AC38-15B8-F67D-F7C66847544E}"/>
              </a:ext>
            </a:extLst>
          </p:cNvPr>
          <p:cNvCxnSpPr>
            <a:cxnSpLocks/>
          </p:cNvCxnSpPr>
          <p:nvPr/>
        </p:nvCxnSpPr>
        <p:spPr>
          <a:xfrm>
            <a:off x="4974510" y="2998412"/>
            <a:ext cx="480060" cy="119634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id="{7B24B2C0-2148-D955-09F6-E9D851967BC0}"/>
              </a:ext>
            </a:extLst>
          </p:cNvPr>
          <p:cNvSpPr/>
          <p:nvPr/>
        </p:nvSpPr>
        <p:spPr>
          <a:xfrm>
            <a:off x="4270216" y="4094515"/>
            <a:ext cx="1888649" cy="819150"/>
          </a:xfrm>
          <a:prstGeom prst="ellipse">
            <a:avLst/>
          </a:prstGeom>
          <a:no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59F8614-462F-E2BC-5D4C-8CEA6C41FF08}"/>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5 – Compléter le formulaire de demande</a:t>
            </a:r>
          </a:p>
        </p:txBody>
      </p:sp>
      <p:sp>
        <p:nvSpPr>
          <p:cNvPr id="3" name="Flèche : chevron 2">
            <a:extLst>
              <a:ext uri="{FF2B5EF4-FFF2-40B4-BE49-F238E27FC236}">
                <a16:creationId xmlns:a16="http://schemas.microsoft.com/office/drawing/2014/main" id="{9953FE32-82A1-F0B0-05E3-4F1658A8277B}"/>
              </a:ext>
            </a:extLst>
          </p:cNvPr>
          <p:cNvSpPr/>
          <p:nvPr/>
        </p:nvSpPr>
        <p:spPr>
          <a:xfrm>
            <a:off x="6638573"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1" name="Image 10">
            <a:extLst>
              <a:ext uri="{FF2B5EF4-FFF2-40B4-BE49-F238E27FC236}">
                <a16:creationId xmlns:a16="http://schemas.microsoft.com/office/drawing/2014/main" id="{4EAA6913-CC22-E786-26A6-0D8C11C69853}"/>
              </a:ext>
            </a:extLst>
          </p:cNvPr>
          <p:cNvPicPr>
            <a:picLocks noChangeAspect="1"/>
          </p:cNvPicPr>
          <p:nvPr/>
        </p:nvPicPr>
        <p:blipFill rotWithShape="1">
          <a:blip r:embed="rId3"/>
          <a:srcRect b="11591"/>
          <a:stretch/>
        </p:blipFill>
        <p:spPr>
          <a:xfrm>
            <a:off x="127793" y="4937564"/>
            <a:ext cx="5689050" cy="3596969"/>
          </a:xfrm>
          <a:prstGeom prst="rect">
            <a:avLst/>
          </a:prstGeom>
          <a:ln>
            <a:solidFill>
              <a:schemeClr val="tx1"/>
            </a:solidFill>
          </a:ln>
        </p:spPr>
      </p:pic>
      <p:cxnSp>
        <p:nvCxnSpPr>
          <p:cNvPr id="14" name="Connecteur droit avec flèche 13">
            <a:extLst>
              <a:ext uri="{FF2B5EF4-FFF2-40B4-BE49-F238E27FC236}">
                <a16:creationId xmlns:a16="http://schemas.microsoft.com/office/drawing/2014/main" id="{E5B5E019-67DE-B701-EBC5-989B990C1E06}"/>
              </a:ext>
            </a:extLst>
          </p:cNvPr>
          <p:cNvCxnSpPr>
            <a:cxnSpLocks/>
          </p:cNvCxnSpPr>
          <p:nvPr/>
        </p:nvCxnSpPr>
        <p:spPr>
          <a:xfrm>
            <a:off x="4786956" y="6760105"/>
            <a:ext cx="480060" cy="119634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8EFB4C6A-B2A0-2DA0-6DA0-4BAEAC5D800A}"/>
              </a:ext>
            </a:extLst>
          </p:cNvPr>
          <p:cNvSpPr/>
          <p:nvPr/>
        </p:nvSpPr>
        <p:spPr>
          <a:xfrm>
            <a:off x="4082662" y="7856208"/>
            <a:ext cx="1888649" cy="819150"/>
          </a:xfrm>
          <a:prstGeom prst="ellipse">
            <a:avLst/>
          </a:prstGeom>
          <a:no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D6D77DCD-69CC-3481-0964-C1F7832C941B}"/>
              </a:ext>
            </a:extLst>
          </p:cNvPr>
          <p:cNvPicPr>
            <a:picLocks noChangeAspect="1"/>
          </p:cNvPicPr>
          <p:nvPr/>
        </p:nvPicPr>
        <p:blipFill>
          <a:blip r:embed="rId4"/>
          <a:stretch>
            <a:fillRect/>
          </a:stretch>
        </p:blipFill>
        <p:spPr>
          <a:xfrm>
            <a:off x="0" y="9265193"/>
            <a:ext cx="6158865" cy="1311072"/>
          </a:xfrm>
          <a:prstGeom prst="rect">
            <a:avLst/>
          </a:prstGeom>
          <a:ln>
            <a:solidFill>
              <a:schemeClr val="tx1"/>
            </a:solidFill>
          </a:ln>
        </p:spPr>
      </p:pic>
      <p:cxnSp>
        <p:nvCxnSpPr>
          <p:cNvPr id="18" name="Connecteur droit avec flèche 17">
            <a:extLst>
              <a:ext uri="{FF2B5EF4-FFF2-40B4-BE49-F238E27FC236}">
                <a16:creationId xmlns:a16="http://schemas.microsoft.com/office/drawing/2014/main" id="{A0A2E9BC-2C72-6792-3CB0-7CA9E199AB74}"/>
              </a:ext>
            </a:extLst>
          </p:cNvPr>
          <p:cNvCxnSpPr>
            <a:cxnSpLocks/>
          </p:cNvCxnSpPr>
          <p:nvPr/>
        </p:nvCxnSpPr>
        <p:spPr>
          <a:xfrm>
            <a:off x="5214540" y="8776560"/>
            <a:ext cx="480060" cy="119634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9BAFF289-7753-C0BD-328A-BE54B9A4C7E2}"/>
              </a:ext>
            </a:extLst>
          </p:cNvPr>
          <p:cNvSpPr/>
          <p:nvPr/>
        </p:nvSpPr>
        <p:spPr>
          <a:xfrm>
            <a:off x="4510246" y="9872663"/>
            <a:ext cx="1888649" cy="819150"/>
          </a:xfrm>
          <a:prstGeom prst="ellipse">
            <a:avLst/>
          </a:prstGeom>
          <a:no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435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D73AA94-721A-9296-104A-D07F160E0F5B}"/>
              </a:ext>
            </a:extLst>
          </p:cNvPr>
          <p:cNvPicPr>
            <a:picLocks noChangeAspect="1"/>
          </p:cNvPicPr>
          <p:nvPr/>
        </p:nvPicPr>
        <p:blipFill>
          <a:blip r:embed="rId2"/>
          <a:stretch>
            <a:fillRect/>
          </a:stretch>
        </p:blipFill>
        <p:spPr>
          <a:xfrm>
            <a:off x="35846" y="2481615"/>
            <a:ext cx="7209391" cy="4967026"/>
          </a:xfrm>
          <a:prstGeom prst="rect">
            <a:avLst/>
          </a:prstGeom>
          <a:ln>
            <a:solidFill>
              <a:schemeClr val="tx1"/>
            </a:solidFill>
          </a:ln>
        </p:spPr>
      </p:pic>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5.2 Enregistrer et fermer</a:t>
            </a:r>
          </a:p>
        </p:txBody>
      </p:sp>
      <p:sp>
        <p:nvSpPr>
          <p:cNvPr id="12" name="ZoneTexte 11">
            <a:extLst>
              <a:ext uri="{FF2B5EF4-FFF2-40B4-BE49-F238E27FC236}">
                <a16:creationId xmlns:a16="http://schemas.microsoft.com/office/drawing/2014/main" id="{0E6301C4-3977-038F-8D38-8BE767E4AF07}"/>
              </a:ext>
            </a:extLst>
          </p:cNvPr>
          <p:cNvSpPr txBox="1"/>
          <p:nvPr/>
        </p:nvSpPr>
        <p:spPr>
          <a:xfrm>
            <a:off x="175140" y="1693963"/>
            <a:ext cx="7209391" cy="461665"/>
          </a:xfrm>
          <a:prstGeom prst="rect">
            <a:avLst/>
          </a:prstGeom>
          <a:noFill/>
          <a:ln>
            <a:solidFill>
              <a:schemeClr val="tx1"/>
            </a:solidFill>
            <a:prstDash val="dash"/>
          </a:ln>
        </p:spPr>
        <p:txBody>
          <a:bodyPr wrap="square" rtlCol="0">
            <a:spAutoFit/>
          </a:bodyPr>
          <a:lstStyle/>
          <a:p>
            <a:pPr algn="just"/>
            <a:r>
              <a:rPr lang="fr-FR" sz="1200" dirty="0">
                <a:latin typeface="Roboto" pitchFamily="2" charset="0"/>
                <a:ea typeface="Roboto" pitchFamily="2" charset="0"/>
                <a:cs typeface="Arial" panose="020B0604020202020204" pitchFamily="34" charset="0"/>
              </a:rPr>
              <a:t>A tout moment, lors de la saisie du formulaire, vous pouvez cliquer sur « Enregistrer et fermer ».</a:t>
            </a:r>
          </a:p>
          <a:p>
            <a:pPr algn="just"/>
            <a:r>
              <a:rPr lang="fr-FR" sz="1200" dirty="0">
                <a:latin typeface="Roboto" pitchFamily="2" charset="0"/>
                <a:ea typeface="Roboto" pitchFamily="2" charset="0"/>
                <a:cs typeface="Arial" panose="020B0604020202020204" pitchFamily="34" charset="0"/>
              </a:rPr>
              <a:t>Se reporter à l’étape 6 pour la reprise de la demande.</a:t>
            </a:r>
          </a:p>
        </p:txBody>
      </p:sp>
      <p:sp>
        <p:nvSpPr>
          <p:cNvPr id="2" name="ZoneTexte 1">
            <a:extLst>
              <a:ext uri="{FF2B5EF4-FFF2-40B4-BE49-F238E27FC236}">
                <a16:creationId xmlns:a16="http://schemas.microsoft.com/office/drawing/2014/main" id="{D59F8614-462F-E2BC-5D4C-8CEA6C41FF08}"/>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5 – Compléter le formulaire de demande</a:t>
            </a:r>
          </a:p>
        </p:txBody>
      </p:sp>
      <p:sp>
        <p:nvSpPr>
          <p:cNvPr id="3" name="Flèche : chevron 2">
            <a:extLst>
              <a:ext uri="{FF2B5EF4-FFF2-40B4-BE49-F238E27FC236}">
                <a16:creationId xmlns:a16="http://schemas.microsoft.com/office/drawing/2014/main" id="{9953FE32-82A1-F0B0-05E3-4F1658A8277B}"/>
              </a:ext>
            </a:extLst>
          </p:cNvPr>
          <p:cNvSpPr/>
          <p:nvPr/>
        </p:nvSpPr>
        <p:spPr>
          <a:xfrm>
            <a:off x="6638573"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 name="ZoneTexte 6">
            <a:extLst>
              <a:ext uri="{FF2B5EF4-FFF2-40B4-BE49-F238E27FC236}">
                <a16:creationId xmlns:a16="http://schemas.microsoft.com/office/drawing/2014/main" id="{45B5BC5A-66D2-7B96-F14E-1091ED3D8C2E}"/>
              </a:ext>
            </a:extLst>
          </p:cNvPr>
          <p:cNvSpPr txBox="1"/>
          <p:nvPr/>
        </p:nvSpPr>
        <p:spPr>
          <a:xfrm>
            <a:off x="645458" y="8210198"/>
            <a:ext cx="6266329" cy="923330"/>
          </a:xfrm>
          <a:prstGeom prst="rect">
            <a:avLst/>
          </a:prstGeom>
          <a:noFill/>
        </p:spPr>
        <p:txBody>
          <a:bodyPr wrap="square">
            <a:spAutoFit/>
          </a:bodyPr>
          <a:lstStyle/>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Vous indiquez en quoi les obligations de publicité sont respectées</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Vous cochez les engagements et cliquez sur saisie terminée</a:t>
            </a:r>
          </a:p>
          <a:p>
            <a:endPar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endParaRPr>
          </a:p>
        </p:txBody>
      </p:sp>
    </p:spTree>
    <p:extLst>
      <p:ext uri="{BB962C8B-B14F-4D97-AF65-F5344CB8AC3E}">
        <p14:creationId xmlns:p14="http://schemas.microsoft.com/office/powerpoint/2010/main" val="86734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5.4 Enregistrement des pièces jointes</a:t>
            </a:r>
          </a:p>
        </p:txBody>
      </p:sp>
      <p:sp>
        <p:nvSpPr>
          <p:cNvPr id="12" name="ZoneTexte 11">
            <a:extLst>
              <a:ext uri="{FF2B5EF4-FFF2-40B4-BE49-F238E27FC236}">
                <a16:creationId xmlns:a16="http://schemas.microsoft.com/office/drawing/2014/main" id="{0E6301C4-3977-038F-8D38-8BE767E4AF07}"/>
              </a:ext>
            </a:extLst>
          </p:cNvPr>
          <p:cNvSpPr txBox="1"/>
          <p:nvPr/>
        </p:nvSpPr>
        <p:spPr>
          <a:xfrm>
            <a:off x="175140" y="1693963"/>
            <a:ext cx="7209391" cy="276999"/>
          </a:xfrm>
          <a:prstGeom prst="rect">
            <a:avLst/>
          </a:prstGeom>
          <a:noFill/>
          <a:ln>
            <a:solidFill>
              <a:schemeClr val="tx1"/>
            </a:solidFill>
            <a:prstDash val="dash"/>
          </a:ln>
        </p:spPr>
        <p:txBody>
          <a:bodyPr wrap="square" rtlCol="0">
            <a:spAutoFit/>
          </a:bodyPr>
          <a:lstStyle/>
          <a:p>
            <a:pPr algn="just"/>
            <a:r>
              <a:rPr lang="fr-FR" sz="1200" dirty="0">
                <a:latin typeface="Roboto" pitchFamily="2" charset="0"/>
                <a:ea typeface="Roboto" pitchFamily="2" charset="0"/>
                <a:cs typeface="Arial" panose="020B0604020202020204" pitchFamily="34" charset="0"/>
              </a:rPr>
              <a:t>Vous pouvez sélectionner les pièces à joindre au dossier</a:t>
            </a:r>
          </a:p>
        </p:txBody>
      </p:sp>
      <p:sp>
        <p:nvSpPr>
          <p:cNvPr id="2" name="ZoneTexte 1">
            <a:extLst>
              <a:ext uri="{FF2B5EF4-FFF2-40B4-BE49-F238E27FC236}">
                <a16:creationId xmlns:a16="http://schemas.microsoft.com/office/drawing/2014/main" id="{440CB167-C683-945E-B280-6A60669D4A6E}"/>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5 – Compléter le formulaire de demande</a:t>
            </a:r>
          </a:p>
        </p:txBody>
      </p:sp>
      <p:sp>
        <p:nvSpPr>
          <p:cNvPr id="4" name="Flèche : chevron 3">
            <a:extLst>
              <a:ext uri="{FF2B5EF4-FFF2-40B4-BE49-F238E27FC236}">
                <a16:creationId xmlns:a16="http://schemas.microsoft.com/office/drawing/2014/main" id="{13347923-5920-7C1B-FB7E-FA76C63ECCF6}"/>
              </a:ext>
            </a:extLst>
          </p:cNvPr>
          <p:cNvSpPr/>
          <p:nvPr/>
        </p:nvSpPr>
        <p:spPr>
          <a:xfrm>
            <a:off x="6629048"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7" name="Image 6">
            <a:extLst>
              <a:ext uri="{FF2B5EF4-FFF2-40B4-BE49-F238E27FC236}">
                <a16:creationId xmlns:a16="http://schemas.microsoft.com/office/drawing/2014/main" id="{31CE00C1-69A7-FE79-E034-268D8B917B1B}"/>
              </a:ext>
            </a:extLst>
          </p:cNvPr>
          <p:cNvPicPr>
            <a:picLocks noChangeAspect="1"/>
          </p:cNvPicPr>
          <p:nvPr/>
        </p:nvPicPr>
        <p:blipFill>
          <a:blip r:embed="rId2"/>
          <a:stretch>
            <a:fillRect/>
          </a:stretch>
        </p:blipFill>
        <p:spPr>
          <a:xfrm>
            <a:off x="104776" y="2093764"/>
            <a:ext cx="6258618" cy="2730045"/>
          </a:xfrm>
          <a:prstGeom prst="rect">
            <a:avLst/>
          </a:prstGeom>
          <a:ln>
            <a:solidFill>
              <a:schemeClr val="tx1"/>
            </a:solidFill>
          </a:ln>
        </p:spPr>
      </p:pic>
      <p:pic>
        <p:nvPicPr>
          <p:cNvPr id="10" name="Image 9">
            <a:extLst>
              <a:ext uri="{FF2B5EF4-FFF2-40B4-BE49-F238E27FC236}">
                <a16:creationId xmlns:a16="http://schemas.microsoft.com/office/drawing/2014/main" id="{9F37F06A-F07A-6A17-B767-206D363C7230}"/>
              </a:ext>
            </a:extLst>
          </p:cNvPr>
          <p:cNvPicPr>
            <a:picLocks noChangeAspect="1"/>
          </p:cNvPicPr>
          <p:nvPr/>
        </p:nvPicPr>
        <p:blipFill>
          <a:blip r:embed="rId3"/>
          <a:stretch>
            <a:fillRect/>
          </a:stretch>
        </p:blipFill>
        <p:spPr>
          <a:xfrm>
            <a:off x="0" y="5020317"/>
            <a:ext cx="7559675" cy="4014470"/>
          </a:xfrm>
          <a:prstGeom prst="rect">
            <a:avLst/>
          </a:prstGeom>
        </p:spPr>
      </p:pic>
      <p:pic>
        <p:nvPicPr>
          <p:cNvPr id="14" name="Image 13">
            <a:extLst>
              <a:ext uri="{FF2B5EF4-FFF2-40B4-BE49-F238E27FC236}">
                <a16:creationId xmlns:a16="http://schemas.microsoft.com/office/drawing/2014/main" id="{8A22E67A-AEE5-124C-4F2E-C0CF918E9712}"/>
              </a:ext>
            </a:extLst>
          </p:cNvPr>
          <p:cNvPicPr>
            <a:picLocks noChangeAspect="1"/>
          </p:cNvPicPr>
          <p:nvPr/>
        </p:nvPicPr>
        <p:blipFill>
          <a:blip r:embed="rId4"/>
          <a:stretch>
            <a:fillRect/>
          </a:stretch>
        </p:blipFill>
        <p:spPr>
          <a:xfrm>
            <a:off x="0" y="8964626"/>
            <a:ext cx="7304323" cy="1584191"/>
          </a:xfrm>
          <a:prstGeom prst="rect">
            <a:avLst/>
          </a:prstGeom>
        </p:spPr>
      </p:pic>
    </p:spTree>
    <p:extLst>
      <p:ext uri="{BB962C8B-B14F-4D97-AF65-F5344CB8AC3E}">
        <p14:creationId xmlns:p14="http://schemas.microsoft.com/office/powerpoint/2010/main" val="113118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5.4 Enregistrement des pièces jointes</a:t>
            </a:r>
          </a:p>
        </p:txBody>
      </p:sp>
      <p:sp>
        <p:nvSpPr>
          <p:cNvPr id="2" name="ZoneTexte 1">
            <a:extLst>
              <a:ext uri="{FF2B5EF4-FFF2-40B4-BE49-F238E27FC236}">
                <a16:creationId xmlns:a16="http://schemas.microsoft.com/office/drawing/2014/main" id="{440CB167-C683-945E-B280-6A60669D4A6E}"/>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5 – Compléter le formulaire de demande</a:t>
            </a:r>
          </a:p>
        </p:txBody>
      </p:sp>
      <p:sp>
        <p:nvSpPr>
          <p:cNvPr id="4" name="Flèche : chevron 3">
            <a:extLst>
              <a:ext uri="{FF2B5EF4-FFF2-40B4-BE49-F238E27FC236}">
                <a16:creationId xmlns:a16="http://schemas.microsoft.com/office/drawing/2014/main" id="{13347923-5920-7C1B-FB7E-FA76C63ECCF6}"/>
              </a:ext>
            </a:extLst>
          </p:cNvPr>
          <p:cNvSpPr/>
          <p:nvPr/>
        </p:nvSpPr>
        <p:spPr>
          <a:xfrm>
            <a:off x="6629048"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ZoneTexte 4">
            <a:extLst>
              <a:ext uri="{FF2B5EF4-FFF2-40B4-BE49-F238E27FC236}">
                <a16:creationId xmlns:a16="http://schemas.microsoft.com/office/drawing/2014/main" id="{B57D72B4-589B-B895-ABCE-87FFE7F3E161}"/>
              </a:ext>
            </a:extLst>
          </p:cNvPr>
          <p:cNvSpPr txBox="1"/>
          <p:nvPr/>
        </p:nvSpPr>
        <p:spPr>
          <a:xfrm>
            <a:off x="184705" y="1726458"/>
            <a:ext cx="6976707" cy="9140964"/>
          </a:xfrm>
          <a:prstGeom prst="rect">
            <a:avLst/>
          </a:prstGeom>
          <a:noFill/>
        </p:spPr>
        <p:txBody>
          <a:bodyPr wrap="square">
            <a:spAutoFit/>
          </a:bodyPr>
          <a:lstStyle/>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Vous déposez l’ensemble des pièces nécessaires :</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 </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PJ1 : le RIB déposé au moment de l’acompte doit correspondre au RIB du formulaire, et doit contenir le NOM et prénom du bénéficiaire (pas au nom de l’entreprise), </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PJ2 : Pièce d’identité (CNI ou passeport) en cours de validité </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PJ3 : attestation d’affiliation comme chef d’exploitation (doit bien mentionner CHEF d’exploitation, doit dater de moins de 6 mois après arrêté ICP= début d’engagement) (attestation téléchargeable depuis l’ espace privé du demandeur )</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PJ3 bis : uniquement pour les déjà affilié chef d’exploitation à la demande d’aide : attestation de régularité sociale à solliciter directement auprès de la MSA par téléphone, mail ou courrier, le code de l’attestation à demander est le CJM2O5</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PJ4 : justificatif de maitrise des surfaces : relevé parcellaire MSA, déclaration PAC, justificatif de propriété, baux ou convention de mise à disposition</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Les justificatifs ne doivent plus être à l’état de projet (baux signés, acte de vente…), les justificatifs doivent mentionner la superficie et la localisation des parcelles.</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Les superficies cumulées des différents justificatifs doivent représenter a minima 80% de superficies déclarées en N1 dans le formulaire de demande d’aide</a:t>
            </a:r>
          </a:p>
          <a:p>
            <a:r>
              <a:rPr lang="fr-FR" sz="1400" kern="100" dirty="0">
                <a:effectLst/>
                <a:highlight>
                  <a:srgbClr val="FFFF00"/>
                </a:highlight>
                <a:latin typeface="Liberation Serif" panose="02020603050405020304" pitchFamily="18" charset="0"/>
                <a:ea typeface="NSimSun" panose="02010609030101010101" pitchFamily="49" charset="-122"/>
                <a:cs typeface="Arial Unicode MS" panose="020B0604020202020204" pitchFamily="34" charset="-128"/>
              </a:rPr>
              <a:t>Pour les demandeurs de la modulation HCF</a:t>
            </a:r>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 (en dehors des bénéficiaires du HCF par intégration dans une société pré existante) par  les justificatifs de superficie doivent représenter a minima 90%  de superficies déclarées en N1 dans le formulaire de demande d’aide et en plus mentionner l’exploitant précédent (bulletin de mutation ou tout autre justificatif)</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PJ5 : </a:t>
            </a:r>
            <a:r>
              <a:rPr lang="fr-FR" sz="1400" kern="100" dirty="0">
                <a:effectLst/>
                <a:latin typeface="Liberation Serif" panose="02020603050405020304" pitchFamily="18" charset="0"/>
                <a:ea typeface="Times New Roman" panose="02020603050405020304" pitchFamily="18" charset="0"/>
                <a:cs typeface="Liberation Serif" panose="02020603050405020304" pitchFamily="18" charset="0"/>
              </a:rPr>
              <a:t>élément attestant le démarrage de l’activité (achat de matériel, bâtiment, animaux, matériel végétal ….) : acte notarié, facture…</a:t>
            </a:r>
            <a:endPar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endParaRP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PJ5bis : uniquement pour les sociétés (pas pour les entreprise individuelle) statuts de l’entreprise à jour, mentionnant la répartition des parts sociales</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 </a:t>
            </a:r>
          </a:p>
          <a:p>
            <a:r>
              <a:rPr lang="fr-FR" sz="1400" kern="100" dirty="0">
                <a:effectLst/>
                <a:highlight>
                  <a:srgbClr val="FFFF00"/>
                </a:highlight>
                <a:latin typeface="Liberation Serif" panose="02020603050405020304" pitchFamily="18" charset="0"/>
                <a:ea typeface="NSimSun" panose="02010609030101010101" pitchFamily="49" charset="-122"/>
                <a:cs typeface="Arial Unicode MS" panose="020B0604020202020204" pitchFamily="34" charset="-128"/>
              </a:rPr>
              <a:t>Pour les demandeurs de l’outil de production avec élevage herbivore</a:t>
            </a:r>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 :</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PJ6 : </a:t>
            </a:r>
            <a:r>
              <a:rPr lang="fr-FR" sz="1400" kern="100" dirty="0">
                <a:effectLst/>
                <a:latin typeface="Arial" panose="020B0604020202020204" pitchFamily="34" charset="0"/>
                <a:ea typeface="Times New Roman" panose="02020603050405020304" pitchFamily="18" charset="0"/>
                <a:cs typeface="Arial Unicode MS" panose="020B0604020202020204" pitchFamily="34" charset="-128"/>
              </a:rPr>
              <a:t>Registre d’élevage, et /ou toute pièce indiquant la présence du cheptel minimum, et le caractère reproducteur</a:t>
            </a:r>
            <a:endPar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endParaRPr>
          </a:p>
          <a:p>
            <a:r>
              <a:rPr lang="fr-FR" sz="1400" kern="100" dirty="0">
                <a:effectLst/>
                <a:latin typeface="Arial" panose="020B0604020202020204" pitchFamily="34" charset="0"/>
                <a:ea typeface="Times New Roman" panose="02020603050405020304" pitchFamily="18" charset="0"/>
                <a:cs typeface="Arial Unicode MS" panose="020B0604020202020204" pitchFamily="34" charset="-128"/>
              </a:rPr>
              <a:t> </a:t>
            </a:r>
            <a:endPar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endParaRPr>
          </a:p>
          <a:p>
            <a:r>
              <a:rPr lang="fr-FR" sz="1400" kern="100" dirty="0">
                <a:effectLst/>
                <a:highlight>
                  <a:srgbClr val="FFFF00"/>
                </a:highlight>
                <a:latin typeface="Arial" panose="020B0604020202020204" pitchFamily="34" charset="0"/>
                <a:ea typeface="Times New Roman" panose="02020603050405020304" pitchFamily="18" charset="0"/>
                <a:cs typeface="Arial Unicode MS" panose="020B0604020202020204" pitchFamily="34" charset="-128"/>
              </a:rPr>
              <a:t>Pour les demandeurs de la modulation reprise en AB</a:t>
            </a:r>
            <a:endPar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endParaRP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PJ7 : certification AB des superficies en N1 : les superficies doivent être &gt;1 ha (modulation 4000 €) ou les superficies doivent être &gt;5 ha ET représenter plus de 85% de la superficie déclarée en N1 dans le formulaire de demande</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 </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PJ 8 : photo de l’affiche A3, une vue rapprochée doit permettre d’identifier les logos région et UE, une vue éloignée doit permettre d’identifier la mise en place sur l’exploitation dans un lieu visible du public</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 Quand vous avez déposé l’intégralité des pièces justificatives nécessaires  (si vous n’avez pas tout vous fermez le document les pièces déjà déposées sont conservées)Vous validez.</a:t>
            </a:r>
          </a:p>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 </a:t>
            </a:r>
          </a:p>
        </p:txBody>
      </p:sp>
    </p:spTree>
    <p:extLst>
      <p:ext uri="{BB962C8B-B14F-4D97-AF65-F5344CB8AC3E}">
        <p14:creationId xmlns:p14="http://schemas.microsoft.com/office/powerpoint/2010/main" val="317814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B9B6B6-FF6D-7F73-66B0-64ADDA3919EB}"/>
              </a:ext>
            </a:extLst>
          </p:cNvPr>
          <p:cNvPicPr>
            <a:picLocks noChangeAspect="1"/>
          </p:cNvPicPr>
          <p:nvPr/>
        </p:nvPicPr>
        <p:blipFill>
          <a:blip r:embed="rId2"/>
          <a:stretch>
            <a:fillRect/>
          </a:stretch>
        </p:blipFill>
        <p:spPr>
          <a:xfrm>
            <a:off x="508337" y="2075398"/>
            <a:ext cx="6544588" cy="3696216"/>
          </a:xfrm>
          <a:prstGeom prst="rect">
            <a:avLst/>
          </a:prstGeom>
          <a:ln>
            <a:solidFill>
              <a:schemeClr val="tx1"/>
            </a:solidFill>
          </a:ln>
        </p:spPr>
      </p:pic>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5.5 Envoyer la demande</a:t>
            </a:r>
          </a:p>
        </p:txBody>
      </p:sp>
      <p:sp>
        <p:nvSpPr>
          <p:cNvPr id="12" name="ZoneTexte 11">
            <a:extLst>
              <a:ext uri="{FF2B5EF4-FFF2-40B4-BE49-F238E27FC236}">
                <a16:creationId xmlns:a16="http://schemas.microsoft.com/office/drawing/2014/main" id="{0E6301C4-3977-038F-8D38-8BE767E4AF07}"/>
              </a:ext>
            </a:extLst>
          </p:cNvPr>
          <p:cNvSpPr txBox="1"/>
          <p:nvPr/>
        </p:nvSpPr>
        <p:spPr>
          <a:xfrm>
            <a:off x="175140" y="1693963"/>
            <a:ext cx="7209391" cy="276999"/>
          </a:xfrm>
          <a:prstGeom prst="rect">
            <a:avLst/>
          </a:prstGeom>
          <a:noFill/>
          <a:ln>
            <a:solidFill>
              <a:schemeClr val="tx1"/>
            </a:solidFill>
            <a:prstDash val="dash"/>
          </a:ln>
        </p:spPr>
        <p:txBody>
          <a:bodyPr wrap="square" rtlCol="0">
            <a:spAutoFit/>
          </a:bodyPr>
          <a:lstStyle/>
          <a:p>
            <a:pPr algn="just"/>
            <a:r>
              <a:rPr lang="fr-FR" sz="1200" dirty="0">
                <a:latin typeface="Roboto" pitchFamily="2" charset="0"/>
                <a:ea typeface="Roboto" pitchFamily="2" charset="0"/>
                <a:cs typeface="Arial" panose="020B0604020202020204" pitchFamily="34" charset="0"/>
              </a:rPr>
              <a:t>Vous pouvez cliquer le bouton d’envoi de la demande de paiement</a:t>
            </a:r>
          </a:p>
        </p:txBody>
      </p:sp>
      <p:cxnSp>
        <p:nvCxnSpPr>
          <p:cNvPr id="13" name="Connecteur droit avec flèche 12">
            <a:extLst>
              <a:ext uri="{FF2B5EF4-FFF2-40B4-BE49-F238E27FC236}">
                <a16:creationId xmlns:a16="http://schemas.microsoft.com/office/drawing/2014/main" id="{220182E0-AC38-15B8-F67D-F7C66847544E}"/>
              </a:ext>
            </a:extLst>
          </p:cNvPr>
          <p:cNvCxnSpPr>
            <a:cxnSpLocks/>
          </p:cNvCxnSpPr>
          <p:nvPr/>
        </p:nvCxnSpPr>
        <p:spPr>
          <a:xfrm>
            <a:off x="2393950" y="4241800"/>
            <a:ext cx="1327150" cy="64770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id="{7B24B2C0-2148-D955-09F6-E9D851967BC0}"/>
              </a:ext>
            </a:extLst>
          </p:cNvPr>
          <p:cNvSpPr/>
          <p:nvPr/>
        </p:nvSpPr>
        <p:spPr>
          <a:xfrm>
            <a:off x="3721100" y="4815681"/>
            <a:ext cx="2514600" cy="1060369"/>
          </a:xfrm>
          <a:prstGeom prst="ellipse">
            <a:avLst/>
          </a:prstGeom>
          <a:no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AAB185B2-8F3A-AD33-F022-A7287F83A13B}"/>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5 – Compléter le formulaire de demande</a:t>
            </a:r>
          </a:p>
        </p:txBody>
      </p:sp>
      <p:sp>
        <p:nvSpPr>
          <p:cNvPr id="3" name="Flèche : chevron 2">
            <a:extLst>
              <a:ext uri="{FF2B5EF4-FFF2-40B4-BE49-F238E27FC236}">
                <a16:creationId xmlns:a16="http://schemas.microsoft.com/office/drawing/2014/main" id="{F19C28FB-699A-F692-A616-946CE9AA4DCA}"/>
              </a:ext>
            </a:extLst>
          </p:cNvPr>
          <p:cNvSpPr/>
          <p:nvPr/>
        </p:nvSpPr>
        <p:spPr>
          <a:xfrm>
            <a:off x="6629048"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7" name="Image 6">
            <a:extLst>
              <a:ext uri="{FF2B5EF4-FFF2-40B4-BE49-F238E27FC236}">
                <a16:creationId xmlns:a16="http://schemas.microsoft.com/office/drawing/2014/main" id="{F6BCEDBA-94DB-B708-A428-44376410EBFC}"/>
              </a:ext>
            </a:extLst>
          </p:cNvPr>
          <p:cNvPicPr>
            <a:picLocks noChangeAspect="1"/>
          </p:cNvPicPr>
          <p:nvPr/>
        </p:nvPicPr>
        <p:blipFill>
          <a:blip r:embed="rId3"/>
          <a:stretch>
            <a:fillRect/>
          </a:stretch>
        </p:blipFill>
        <p:spPr>
          <a:xfrm>
            <a:off x="115906" y="6283745"/>
            <a:ext cx="7443769" cy="3634467"/>
          </a:xfrm>
          <a:prstGeom prst="rect">
            <a:avLst/>
          </a:prstGeom>
          <a:ln>
            <a:solidFill>
              <a:schemeClr val="tx1"/>
            </a:solidFill>
          </a:ln>
        </p:spPr>
      </p:pic>
    </p:spTree>
    <p:extLst>
      <p:ext uri="{BB962C8B-B14F-4D97-AF65-F5344CB8AC3E}">
        <p14:creationId xmlns:p14="http://schemas.microsoft.com/office/powerpoint/2010/main" val="27307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6.1</a:t>
            </a:r>
          </a:p>
        </p:txBody>
      </p:sp>
      <p:sp>
        <p:nvSpPr>
          <p:cNvPr id="12" name="ZoneTexte 11">
            <a:extLst>
              <a:ext uri="{FF2B5EF4-FFF2-40B4-BE49-F238E27FC236}">
                <a16:creationId xmlns:a16="http://schemas.microsoft.com/office/drawing/2014/main" id="{0E6301C4-3977-038F-8D38-8BE767E4AF07}"/>
              </a:ext>
            </a:extLst>
          </p:cNvPr>
          <p:cNvSpPr txBox="1"/>
          <p:nvPr/>
        </p:nvSpPr>
        <p:spPr>
          <a:xfrm>
            <a:off x="175140" y="1693963"/>
            <a:ext cx="7209391" cy="1569660"/>
          </a:xfrm>
          <a:prstGeom prst="rect">
            <a:avLst/>
          </a:prstGeom>
          <a:noFill/>
          <a:ln>
            <a:solidFill>
              <a:schemeClr val="tx1"/>
            </a:solidFill>
            <a:prstDash val="dash"/>
          </a:ln>
        </p:spPr>
        <p:txBody>
          <a:bodyPr wrap="square" rtlCol="0">
            <a:spAutoFit/>
          </a:bodyPr>
          <a:lstStyle/>
          <a:p>
            <a:pPr algn="just"/>
            <a:r>
              <a:rPr lang="fr-FR" sz="1200" dirty="0">
                <a:latin typeface="Roboto" pitchFamily="2" charset="0"/>
                <a:ea typeface="Roboto" pitchFamily="2" charset="0"/>
                <a:cs typeface="Arial" panose="020B0604020202020204" pitchFamily="34" charset="0"/>
              </a:rPr>
              <a:t>Une fois que vous avez envoyé votre demande, vous ne pouvez plus déposer de nouvelles pièces!!</a:t>
            </a:r>
          </a:p>
          <a:p>
            <a:pPr algn="just"/>
            <a:r>
              <a:rPr lang="fr-FR" sz="1200" dirty="0">
                <a:latin typeface="Roboto" pitchFamily="2" charset="0"/>
                <a:ea typeface="Roboto" pitchFamily="2" charset="0"/>
                <a:cs typeface="Arial" panose="020B0604020202020204" pitchFamily="34" charset="0"/>
              </a:rPr>
              <a:t>Attendre d’être bien sûr d’avoir joint tous les justificatifs avant d’envoyer la demande.</a:t>
            </a:r>
          </a:p>
          <a:p>
            <a:pPr algn="just"/>
            <a:endParaRPr lang="fr-FR" sz="1200" dirty="0">
              <a:latin typeface="Roboto" pitchFamily="2" charset="0"/>
              <a:ea typeface="Roboto" pitchFamily="2" charset="0"/>
              <a:cs typeface="Arial" panose="020B0604020202020204" pitchFamily="34" charset="0"/>
            </a:endParaRPr>
          </a:p>
          <a:p>
            <a:pPr algn="just"/>
            <a:endParaRPr lang="fr-FR" sz="1200" dirty="0">
              <a:latin typeface="Roboto" pitchFamily="2" charset="0"/>
              <a:ea typeface="Roboto" pitchFamily="2" charset="0"/>
              <a:cs typeface="Arial" panose="020B0604020202020204" pitchFamily="34" charset="0"/>
            </a:endParaRPr>
          </a:p>
          <a:p>
            <a:pPr algn="just"/>
            <a:r>
              <a:rPr lang="fr-FR" sz="1200" dirty="0">
                <a:latin typeface="Roboto" pitchFamily="2" charset="0"/>
                <a:ea typeface="Roboto" pitchFamily="2" charset="0"/>
                <a:cs typeface="Arial" panose="020B0604020202020204" pitchFamily="34" charset="0"/>
              </a:rPr>
              <a:t>Votre dossier va être analysé par la cellule de pré-instruction, si la cellule de pré-instruction a besoin d’éléments complémentaire elle les demandera par mail au « dossier suivi par », et vous les ferez parvenir par retour de mail à la cellule de pré-instruction , celle-ci les transmettra au service instructeur</a:t>
            </a:r>
          </a:p>
        </p:txBody>
      </p:sp>
      <p:sp>
        <p:nvSpPr>
          <p:cNvPr id="2" name="ZoneTexte 1">
            <a:extLst>
              <a:ext uri="{FF2B5EF4-FFF2-40B4-BE49-F238E27FC236}">
                <a16:creationId xmlns:a16="http://schemas.microsoft.com/office/drawing/2014/main" id="{AAB185B2-8F3A-AD33-F022-A7287F83A13B}"/>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6 – Revenir sur une demande de paiement à compléter</a:t>
            </a:r>
          </a:p>
        </p:txBody>
      </p:sp>
      <p:sp>
        <p:nvSpPr>
          <p:cNvPr id="3" name="Flèche : chevron 2">
            <a:extLst>
              <a:ext uri="{FF2B5EF4-FFF2-40B4-BE49-F238E27FC236}">
                <a16:creationId xmlns:a16="http://schemas.microsoft.com/office/drawing/2014/main" id="{A93C7DCB-1619-3F71-BA94-EDE5E43BE9B6}"/>
              </a:ext>
            </a:extLst>
          </p:cNvPr>
          <p:cNvSpPr/>
          <p:nvPr/>
        </p:nvSpPr>
        <p:spPr>
          <a:xfrm>
            <a:off x="7041174"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405685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7.1 XXX</a:t>
            </a:r>
          </a:p>
        </p:txBody>
      </p:sp>
      <p:sp>
        <p:nvSpPr>
          <p:cNvPr id="12" name="ZoneTexte 11">
            <a:extLst>
              <a:ext uri="{FF2B5EF4-FFF2-40B4-BE49-F238E27FC236}">
                <a16:creationId xmlns:a16="http://schemas.microsoft.com/office/drawing/2014/main" id="{0E6301C4-3977-038F-8D38-8BE767E4AF07}"/>
              </a:ext>
            </a:extLst>
          </p:cNvPr>
          <p:cNvSpPr txBox="1"/>
          <p:nvPr/>
        </p:nvSpPr>
        <p:spPr>
          <a:xfrm>
            <a:off x="175140" y="1693963"/>
            <a:ext cx="7209391" cy="276999"/>
          </a:xfrm>
          <a:prstGeom prst="rect">
            <a:avLst/>
          </a:prstGeom>
          <a:noFill/>
          <a:ln>
            <a:solidFill>
              <a:schemeClr val="tx1"/>
            </a:solidFill>
            <a:prstDash val="dash"/>
          </a:ln>
        </p:spPr>
        <p:txBody>
          <a:bodyPr wrap="square" rtlCol="0">
            <a:spAutoFit/>
          </a:bodyPr>
          <a:lstStyle/>
          <a:p>
            <a:pPr algn="just"/>
            <a:r>
              <a:rPr lang="fr-FR" sz="1200" dirty="0">
                <a:latin typeface="Roboto" pitchFamily="2" charset="0"/>
                <a:ea typeface="Roboto" pitchFamily="2" charset="0"/>
                <a:cs typeface="Arial" panose="020B0604020202020204" pitchFamily="34" charset="0"/>
              </a:rPr>
              <a:t>Si besoin le service instructeur pourra faire une demande de complément via MDNA</a:t>
            </a:r>
          </a:p>
        </p:txBody>
      </p:sp>
      <p:sp>
        <p:nvSpPr>
          <p:cNvPr id="2" name="ZoneTexte 1">
            <a:extLst>
              <a:ext uri="{FF2B5EF4-FFF2-40B4-BE49-F238E27FC236}">
                <a16:creationId xmlns:a16="http://schemas.microsoft.com/office/drawing/2014/main" id="{AAB185B2-8F3A-AD33-F022-A7287F83A13B}"/>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7 – Répondre à une demande de complément</a:t>
            </a:r>
          </a:p>
        </p:txBody>
      </p:sp>
      <p:sp>
        <p:nvSpPr>
          <p:cNvPr id="3" name="Flèche : chevron 2">
            <a:extLst>
              <a:ext uri="{FF2B5EF4-FFF2-40B4-BE49-F238E27FC236}">
                <a16:creationId xmlns:a16="http://schemas.microsoft.com/office/drawing/2014/main" id="{DF6C1459-46C5-C554-4981-9DE363E43DB7}"/>
              </a:ext>
            </a:extLst>
          </p:cNvPr>
          <p:cNvSpPr/>
          <p:nvPr/>
        </p:nvSpPr>
        <p:spPr>
          <a:xfrm>
            <a:off x="6204044" y="579555"/>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04044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oneTexte 31"/>
          <p:cNvSpPr txBox="1"/>
          <p:nvPr/>
        </p:nvSpPr>
        <p:spPr>
          <a:xfrm>
            <a:off x="234466" y="1425684"/>
            <a:ext cx="7129701" cy="276999"/>
          </a:xfrm>
          <a:prstGeom prst="rect">
            <a:avLst/>
          </a:prstGeom>
          <a:noFill/>
        </p:spPr>
        <p:txBody>
          <a:bodyPr wrap="square" rtlCol="0">
            <a:spAutoFit/>
          </a:bodyPr>
          <a:lstStyle/>
          <a:p>
            <a:pPr algn="just"/>
            <a:r>
              <a:rPr lang="fr-FR" sz="1200" dirty="0">
                <a:latin typeface="Roboto" pitchFamily="2" charset="0"/>
                <a:ea typeface="Roboto" pitchFamily="2" charset="0"/>
                <a:cs typeface="Arial" panose="020B0604020202020204" pitchFamily="34" charset="0"/>
              </a:rPr>
              <a:t>XXX</a:t>
            </a:r>
          </a:p>
        </p:txBody>
      </p:sp>
      <p:sp>
        <p:nvSpPr>
          <p:cNvPr id="2" name="ZoneTexte 1">
            <a:extLst>
              <a:ext uri="{FF2B5EF4-FFF2-40B4-BE49-F238E27FC236}">
                <a16:creationId xmlns:a16="http://schemas.microsoft.com/office/drawing/2014/main" id="{F2A39429-69A3-A42D-1882-65F5FD224480}"/>
              </a:ext>
            </a:extLst>
          </p:cNvPr>
          <p:cNvSpPr txBox="1"/>
          <p:nvPr/>
        </p:nvSpPr>
        <p:spPr>
          <a:xfrm>
            <a:off x="-1" y="1028072"/>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Les étapes de dépôt d’une demande de paiement FEADER</a:t>
            </a:r>
          </a:p>
        </p:txBody>
      </p:sp>
      <p:sp>
        <p:nvSpPr>
          <p:cNvPr id="3" name="Pentagone 25">
            <a:hlinkClick r:id="rId3" action="ppaction://hlinksldjump"/>
            <a:extLst>
              <a:ext uri="{FF2B5EF4-FFF2-40B4-BE49-F238E27FC236}">
                <a16:creationId xmlns:a16="http://schemas.microsoft.com/office/drawing/2014/main" id="{B008EF50-14E7-482C-6254-E2C7B437D8F4}"/>
              </a:ext>
            </a:extLst>
          </p:cNvPr>
          <p:cNvSpPr/>
          <p:nvPr/>
        </p:nvSpPr>
        <p:spPr>
          <a:xfrm>
            <a:off x="197399" y="1885479"/>
            <a:ext cx="2700000" cy="1440000"/>
          </a:xfrm>
          <a:prstGeom prst="homePlate">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Roboto" pitchFamily="2" charset="0"/>
              <a:ea typeface="Roboto" pitchFamily="2" charset="0"/>
            </a:endParaRPr>
          </a:p>
        </p:txBody>
      </p:sp>
      <p:sp>
        <p:nvSpPr>
          <p:cNvPr id="4" name="Chevron 27">
            <a:hlinkClick r:id="" action="ppaction://noaction"/>
            <a:extLst>
              <a:ext uri="{FF2B5EF4-FFF2-40B4-BE49-F238E27FC236}">
                <a16:creationId xmlns:a16="http://schemas.microsoft.com/office/drawing/2014/main" id="{CDAE6D1D-0DD5-6B9F-52E9-A5E3E4C7E65A}"/>
              </a:ext>
            </a:extLst>
          </p:cNvPr>
          <p:cNvSpPr/>
          <p:nvPr/>
        </p:nvSpPr>
        <p:spPr>
          <a:xfrm>
            <a:off x="2415739" y="1894167"/>
            <a:ext cx="2700000" cy="1440000"/>
          </a:xfrm>
          <a:prstGeom prst="chevron">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Roboto" pitchFamily="2" charset="0"/>
              <a:ea typeface="Roboto" pitchFamily="2" charset="0"/>
            </a:endParaRPr>
          </a:p>
        </p:txBody>
      </p:sp>
      <p:sp>
        <p:nvSpPr>
          <p:cNvPr id="5" name="Chevron 29">
            <a:hlinkClick r:id="" action="ppaction://noaction"/>
            <a:extLst>
              <a:ext uri="{FF2B5EF4-FFF2-40B4-BE49-F238E27FC236}">
                <a16:creationId xmlns:a16="http://schemas.microsoft.com/office/drawing/2014/main" id="{8B2F9122-6C0D-99D8-9BBF-519C09D6B454}"/>
              </a:ext>
            </a:extLst>
          </p:cNvPr>
          <p:cNvSpPr/>
          <p:nvPr/>
        </p:nvSpPr>
        <p:spPr>
          <a:xfrm>
            <a:off x="4668639" y="1902855"/>
            <a:ext cx="2700000" cy="1440000"/>
          </a:xfrm>
          <a:prstGeom prst="chevron">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Roboto" pitchFamily="2" charset="0"/>
              <a:ea typeface="Roboto" pitchFamily="2" charset="0"/>
            </a:endParaRPr>
          </a:p>
        </p:txBody>
      </p:sp>
      <p:sp>
        <p:nvSpPr>
          <p:cNvPr id="7" name="ZoneTexte 6">
            <a:extLst>
              <a:ext uri="{FF2B5EF4-FFF2-40B4-BE49-F238E27FC236}">
                <a16:creationId xmlns:a16="http://schemas.microsoft.com/office/drawing/2014/main" id="{982B7C52-AC8B-5F33-DC27-D8EB57D1B137}"/>
              </a:ext>
            </a:extLst>
          </p:cNvPr>
          <p:cNvSpPr txBox="1"/>
          <p:nvPr/>
        </p:nvSpPr>
        <p:spPr>
          <a:xfrm>
            <a:off x="197399" y="1888779"/>
            <a:ext cx="2571539" cy="707886"/>
          </a:xfrm>
          <a:prstGeom prst="rect">
            <a:avLst/>
          </a:prstGeom>
          <a:noFill/>
        </p:spPr>
        <p:txBody>
          <a:bodyPr wrap="square" rtlCol="0">
            <a:spAutoFit/>
          </a:bodyPr>
          <a:lstStyle/>
          <a:p>
            <a:pPr algn="ctr"/>
            <a:r>
              <a:rPr lang="fr-FR" sz="2800" dirty="0">
                <a:solidFill>
                  <a:schemeClr val="bg1"/>
                </a:solidFill>
                <a:latin typeface="Roboto" pitchFamily="2" charset="0"/>
                <a:ea typeface="Roboto" pitchFamily="2" charset="0"/>
              </a:rPr>
              <a:t>1</a:t>
            </a:r>
            <a:br>
              <a:rPr lang="fr-FR" sz="1200" b="1" dirty="0">
                <a:solidFill>
                  <a:schemeClr val="bg1"/>
                </a:solidFill>
                <a:latin typeface="Roboto" pitchFamily="2" charset="0"/>
                <a:ea typeface="Roboto" pitchFamily="2" charset="0"/>
              </a:rPr>
            </a:br>
            <a:endParaRPr lang="fr-FR" sz="1200" dirty="0">
              <a:solidFill>
                <a:schemeClr val="bg1"/>
              </a:solidFill>
              <a:latin typeface="Roboto" pitchFamily="2" charset="0"/>
              <a:ea typeface="Roboto" pitchFamily="2" charset="0"/>
            </a:endParaRPr>
          </a:p>
        </p:txBody>
      </p:sp>
      <p:sp>
        <p:nvSpPr>
          <p:cNvPr id="8" name="Chevron 27">
            <a:hlinkClick r:id="" action="ppaction://noaction"/>
            <a:extLst>
              <a:ext uri="{FF2B5EF4-FFF2-40B4-BE49-F238E27FC236}">
                <a16:creationId xmlns:a16="http://schemas.microsoft.com/office/drawing/2014/main" id="{B4C0C1BF-9278-92B8-C4E5-B30452365E5B}"/>
              </a:ext>
            </a:extLst>
          </p:cNvPr>
          <p:cNvSpPr/>
          <p:nvPr/>
        </p:nvSpPr>
        <p:spPr>
          <a:xfrm>
            <a:off x="239685" y="3541779"/>
            <a:ext cx="2700000" cy="1440000"/>
          </a:xfrm>
          <a:prstGeom prst="chevron">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Roboto" pitchFamily="2" charset="0"/>
              <a:ea typeface="Roboto" pitchFamily="2" charset="0"/>
            </a:endParaRPr>
          </a:p>
        </p:txBody>
      </p:sp>
      <p:sp>
        <p:nvSpPr>
          <p:cNvPr id="9" name="Chevron 29">
            <a:hlinkClick r:id="" action="ppaction://noaction"/>
            <a:extLst>
              <a:ext uri="{FF2B5EF4-FFF2-40B4-BE49-F238E27FC236}">
                <a16:creationId xmlns:a16="http://schemas.microsoft.com/office/drawing/2014/main" id="{5E8B3BEC-6C42-197A-328E-70C2478D79E3}"/>
              </a:ext>
            </a:extLst>
          </p:cNvPr>
          <p:cNvSpPr/>
          <p:nvPr/>
        </p:nvSpPr>
        <p:spPr>
          <a:xfrm>
            <a:off x="2492585" y="3550467"/>
            <a:ext cx="2700000" cy="1440000"/>
          </a:xfrm>
          <a:prstGeom prst="chevron">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Roboto" pitchFamily="2" charset="0"/>
              <a:ea typeface="Roboto" pitchFamily="2" charset="0"/>
            </a:endParaRPr>
          </a:p>
        </p:txBody>
      </p:sp>
      <p:sp>
        <p:nvSpPr>
          <p:cNvPr id="10" name="Chevron 29">
            <a:hlinkClick r:id="" action="ppaction://noaction"/>
            <a:extLst>
              <a:ext uri="{FF2B5EF4-FFF2-40B4-BE49-F238E27FC236}">
                <a16:creationId xmlns:a16="http://schemas.microsoft.com/office/drawing/2014/main" id="{DBD0333B-72BD-DF81-576F-5FDF98DAFE0C}"/>
              </a:ext>
            </a:extLst>
          </p:cNvPr>
          <p:cNvSpPr/>
          <p:nvPr/>
        </p:nvSpPr>
        <p:spPr>
          <a:xfrm>
            <a:off x="4685230" y="3564483"/>
            <a:ext cx="2700000" cy="1440000"/>
          </a:xfrm>
          <a:prstGeom prst="chevron">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Roboto" pitchFamily="2" charset="0"/>
              <a:ea typeface="Roboto" pitchFamily="2" charset="0"/>
            </a:endParaRPr>
          </a:p>
        </p:txBody>
      </p:sp>
      <p:sp>
        <p:nvSpPr>
          <p:cNvPr id="11" name="ZoneTexte 10">
            <a:extLst>
              <a:ext uri="{FF2B5EF4-FFF2-40B4-BE49-F238E27FC236}">
                <a16:creationId xmlns:a16="http://schemas.microsoft.com/office/drawing/2014/main" id="{97967A1F-4500-F448-B4E7-1D37A585DD23}"/>
              </a:ext>
            </a:extLst>
          </p:cNvPr>
          <p:cNvSpPr txBox="1"/>
          <p:nvPr/>
        </p:nvSpPr>
        <p:spPr>
          <a:xfrm>
            <a:off x="311769" y="2403074"/>
            <a:ext cx="2051698" cy="584775"/>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Préparer les</a:t>
            </a:r>
          </a:p>
          <a:p>
            <a:pPr algn="ctr"/>
            <a:r>
              <a:rPr lang="fr-FR" sz="1600" dirty="0">
                <a:solidFill>
                  <a:schemeClr val="bg1"/>
                </a:solidFill>
                <a:latin typeface="Roboto" pitchFamily="2" charset="0"/>
                <a:ea typeface="Roboto" pitchFamily="2" charset="0"/>
              </a:rPr>
              <a:t>documents</a:t>
            </a:r>
          </a:p>
        </p:txBody>
      </p:sp>
      <p:sp>
        <p:nvSpPr>
          <p:cNvPr id="12" name="ZoneTexte 11">
            <a:extLst>
              <a:ext uri="{FF2B5EF4-FFF2-40B4-BE49-F238E27FC236}">
                <a16:creationId xmlns:a16="http://schemas.microsoft.com/office/drawing/2014/main" id="{2B88251E-9610-EEA5-0695-459E9230D6CC}"/>
              </a:ext>
            </a:extLst>
          </p:cNvPr>
          <p:cNvSpPr txBox="1"/>
          <p:nvPr/>
        </p:nvSpPr>
        <p:spPr>
          <a:xfrm>
            <a:off x="2353641" y="1919631"/>
            <a:ext cx="2571539" cy="707886"/>
          </a:xfrm>
          <a:prstGeom prst="rect">
            <a:avLst/>
          </a:prstGeom>
          <a:noFill/>
        </p:spPr>
        <p:txBody>
          <a:bodyPr wrap="square" rtlCol="0">
            <a:spAutoFit/>
          </a:bodyPr>
          <a:lstStyle/>
          <a:p>
            <a:pPr algn="ctr"/>
            <a:r>
              <a:rPr lang="fr-FR" sz="2800" dirty="0">
                <a:solidFill>
                  <a:schemeClr val="bg1"/>
                </a:solidFill>
                <a:latin typeface="Roboto" pitchFamily="2" charset="0"/>
                <a:ea typeface="Roboto" pitchFamily="2" charset="0"/>
              </a:rPr>
              <a:t>2</a:t>
            </a:r>
            <a:br>
              <a:rPr lang="fr-FR" sz="1200" b="1" dirty="0">
                <a:solidFill>
                  <a:schemeClr val="bg1"/>
                </a:solidFill>
                <a:latin typeface="Roboto" pitchFamily="2" charset="0"/>
                <a:ea typeface="Roboto" pitchFamily="2" charset="0"/>
              </a:rPr>
            </a:br>
            <a:endParaRPr lang="fr-FR" sz="1200" dirty="0">
              <a:solidFill>
                <a:schemeClr val="bg1"/>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85B7332C-589D-DAFE-A9BF-C13DD84936ED}"/>
              </a:ext>
            </a:extLst>
          </p:cNvPr>
          <p:cNvSpPr txBox="1"/>
          <p:nvPr/>
        </p:nvSpPr>
        <p:spPr>
          <a:xfrm>
            <a:off x="4675848" y="1882328"/>
            <a:ext cx="2571539" cy="707886"/>
          </a:xfrm>
          <a:prstGeom prst="rect">
            <a:avLst/>
          </a:prstGeom>
          <a:noFill/>
        </p:spPr>
        <p:txBody>
          <a:bodyPr wrap="square" rtlCol="0">
            <a:spAutoFit/>
          </a:bodyPr>
          <a:lstStyle/>
          <a:p>
            <a:pPr algn="ctr"/>
            <a:r>
              <a:rPr lang="fr-FR" sz="2800" dirty="0">
                <a:solidFill>
                  <a:schemeClr val="bg1"/>
                </a:solidFill>
                <a:latin typeface="Roboto" pitchFamily="2" charset="0"/>
                <a:ea typeface="Roboto" pitchFamily="2" charset="0"/>
              </a:rPr>
              <a:t>3</a:t>
            </a:r>
            <a:br>
              <a:rPr lang="fr-FR" sz="1200" b="1" dirty="0">
                <a:solidFill>
                  <a:schemeClr val="bg1"/>
                </a:solidFill>
                <a:latin typeface="Roboto" pitchFamily="2" charset="0"/>
                <a:ea typeface="Roboto" pitchFamily="2" charset="0"/>
              </a:rPr>
            </a:br>
            <a:endParaRPr lang="fr-FR" sz="1200" dirty="0">
              <a:solidFill>
                <a:schemeClr val="bg1"/>
              </a:solidFill>
              <a:latin typeface="Roboto" pitchFamily="2" charset="0"/>
              <a:ea typeface="Roboto" pitchFamily="2" charset="0"/>
            </a:endParaRPr>
          </a:p>
        </p:txBody>
      </p:sp>
      <p:sp>
        <p:nvSpPr>
          <p:cNvPr id="16" name="ZoneTexte 15">
            <a:extLst>
              <a:ext uri="{FF2B5EF4-FFF2-40B4-BE49-F238E27FC236}">
                <a16:creationId xmlns:a16="http://schemas.microsoft.com/office/drawing/2014/main" id="{73F67C8D-E6C2-D5CE-9B80-CAC153D91FE2}"/>
              </a:ext>
            </a:extLst>
          </p:cNvPr>
          <p:cNvSpPr txBox="1"/>
          <p:nvPr/>
        </p:nvSpPr>
        <p:spPr>
          <a:xfrm>
            <a:off x="2989310" y="3999735"/>
            <a:ext cx="1879668" cy="584775"/>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Compléter le formulaire</a:t>
            </a:r>
          </a:p>
        </p:txBody>
      </p:sp>
      <p:sp>
        <p:nvSpPr>
          <p:cNvPr id="17" name="ZoneTexte 16">
            <a:extLst>
              <a:ext uri="{FF2B5EF4-FFF2-40B4-BE49-F238E27FC236}">
                <a16:creationId xmlns:a16="http://schemas.microsoft.com/office/drawing/2014/main" id="{56DD13FF-C530-7614-A196-BE6AAA8D65F4}"/>
              </a:ext>
            </a:extLst>
          </p:cNvPr>
          <p:cNvSpPr txBox="1"/>
          <p:nvPr/>
        </p:nvSpPr>
        <p:spPr>
          <a:xfrm>
            <a:off x="253435" y="3538717"/>
            <a:ext cx="2571539" cy="523220"/>
          </a:xfrm>
          <a:prstGeom prst="rect">
            <a:avLst/>
          </a:prstGeom>
          <a:noFill/>
        </p:spPr>
        <p:txBody>
          <a:bodyPr wrap="square" rtlCol="0">
            <a:spAutoFit/>
          </a:bodyPr>
          <a:lstStyle/>
          <a:p>
            <a:pPr algn="ctr"/>
            <a:r>
              <a:rPr lang="fr-FR" sz="2800" dirty="0">
                <a:solidFill>
                  <a:schemeClr val="bg1"/>
                </a:solidFill>
                <a:latin typeface="Roboto" pitchFamily="2" charset="0"/>
                <a:ea typeface="Roboto" pitchFamily="2" charset="0"/>
              </a:rPr>
              <a:t>4</a:t>
            </a:r>
            <a:endParaRPr lang="fr-FR" sz="1200" dirty="0">
              <a:solidFill>
                <a:schemeClr val="bg1"/>
              </a:solidFill>
              <a:latin typeface="Roboto" pitchFamily="2" charset="0"/>
              <a:ea typeface="Roboto" pitchFamily="2" charset="0"/>
            </a:endParaRPr>
          </a:p>
        </p:txBody>
      </p:sp>
      <p:sp>
        <p:nvSpPr>
          <p:cNvPr id="18" name="ZoneTexte 17">
            <a:extLst>
              <a:ext uri="{FF2B5EF4-FFF2-40B4-BE49-F238E27FC236}">
                <a16:creationId xmlns:a16="http://schemas.microsoft.com/office/drawing/2014/main" id="{71677BDB-2B1E-AA06-F5E9-343420B42823}"/>
              </a:ext>
            </a:extLst>
          </p:cNvPr>
          <p:cNvSpPr txBox="1"/>
          <p:nvPr/>
        </p:nvSpPr>
        <p:spPr>
          <a:xfrm>
            <a:off x="602438" y="3920347"/>
            <a:ext cx="1992705" cy="830997"/>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Initialiser la demande de paiement</a:t>
            </a:r>
            <a:endParaRPr lang="fr-FR" sz="1600" b="1" i="1" dirty="0">
              <a:solidFill>
                <a:schemeClr val="bg1"/>
              </a:solidFill>
              <a:latin typeface="Roboto" pitchFamily="2" charset="0"/>
              <a:ea typeface="Roboto" pitchFamily="2" charset="0"/>
            </a:endParaRPr>
          </a:p>
        </p:txBody>
      </p:sp>
      <p:sp>
        <p:nvSpPr>
          <p:cNvPr id="20" name="ZoneTexte 19">
            <a:extLst>
              <a:ext uri="{FF2B5EF4-FFF2-40B4-BE49-F238E27FC236}">
                <a16:creationId xmlns:a16="http://schemas.microsoft.com/office/drawing/2014/main" id="{BA6D6B3F-755B-8A6F-55F9-F3FDE6904097}"/>
              </a:ext>
            </a:extLst>
          </p:cNvPr>
          <p:cNvSpPr txBox="1"/>
          <p:nvPr/>
        </p:nvSpPr>
        <p:spPr>
          <a:xfrm>
            <a:off x="2535391" y="3552603"/>
            <a:ext cx="2571539" cy="523220"/>
          </a:xfrm>
          <a:prstGeom prst="rect">
            <a:avLst/>
          </a:prstGeom>
          <a:noFill/>
        </p:spPr>
        <p:txBody>
          <a:bodyPr wrap="square" rtlCol="0">
            <a:spAutoFit/>
          </a:bodyPr>
          <a:lstStyle/>
          <a:p>
            <a:pPr algn="ctr"/>
            <a:r>
              <a:rPr lang="fr-FR" sz="2800" dirty="0">
                <a:solidFill>
                  <a:schemeClr val="bg1"/>
                </a:solidFill>
                <a:latin typeface="Roboto" pitchFamily="2" charset="0"/>
                <a:ea typeface="Roboto" pitchFamily="2" charset="0"/>
              </a:rPr>
              <a:t>5</a:t>
            </a:r>
            <a:endParaRPr lang="fr-FR" sz="1200" dirty="0">
              <a:solidFill>
                <a:schemeClr val="bg1"/>
              </a:solidFill>
              <a:latin typeface="Roboto" pitchFamily="2" charset="0"/>
              <a:ea typeface="Roboto" pitchFamily="2" charset="0"/>
            </a:endParaRPr>
          </a:p>
        </p:txBody>
      </p:sp>
      <p:sp>
        <p:nvSpPr>
          <p:cNvPr id="21" name="ZoneTexte 20">
            <a:extLst>
              <a:ext uri="{FF2B5EF4-FFF2-40B4-BE49-F238E27FC236}">
                <a16:creationId xmlns:a16="http://schemas.microsoft.com/office/drawing/2014/main" id="{A6B8A6D1-508D-5208-68D9-750776733FDA}"/>
              </a:ext>
            </a:extLst>
          </p:cNvPr>
          <p:cNvSpPr txBox="1"/>
          <p:nvPr/>
        </p:nvSpPr>
        <p:spPr>
          <a:xfrm>
            <a:off x="5190487" y="3912291"/>
            <a:ext cx="1907337" cy="830997"/>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Revenir sur une demande à compléter</a:t>
            </a:r>
          </a:p>
        </p:txBody>
      </p:sp>
      <p:sp>
        <p:nvSpPr>
          <p:cNvPr id="22" name="ZoneTexte 21">
            <a:extLst>
              <a:ext uri="{FF2B5EF4-FFF2-40B4-BE49-F238E27FC236}">
                <a16:creationId xmlns:a16="http://schemas.microsoft.com/office/drawing/2014/main" id="{258327D9-6ECB-EBD5-3DB6-6C1FB9F6E42E}"/>
              </a:ext>
            </a:extLst>
          </p:cNvPr>
          <p:cNvSpPr txBox="1"/>
          <p:nvPr/>
        </p:nvSpPr>
        <p:spPr>
          <a:xfrm>
            <a:off x="4667123" y="3552603"/>
            <a:ext cx="2571539" cy="523220"/>
          </a:xfrm>
          <a:prstGeom prst="rect">
            <a:avLst/>
          </a:prstGeom>
          <a:noFill/>
        </p:spPr>
        <p:txBody>
          <a:bodyPr wrap="square" rtlCol="0">
            <a:spAutoFit/>
          </a:bodyPr>
          <a:lstStyle/>
          <a:p>
            <a:pPr algn="ctr"/>
            <a:r>
              <a:rPr lang="fr-FR" sz="2800" dirty="0">
                <a:solidFill>
                  <a:schemeClr val="bg1"/>
                </a:solidFill>
                <a:latin typeface="Roboto" pitchFamily="2" charset="0"/>
                <a:ea typeface="Roboto" pitchFamily="2" charset="0"/>
              </a:rPr>
              <a:t>6</a:t>
            </a:r>
            <a:endParaRPr lang="fr-FR" sz="1200" dirty="0">
              <a:solidFill>
                <a:schemeClr val="bg1"/>
              </a:solidFill>
              <a:latin typeface="Roboto" pitchFamily="2" charset="0"/>
              <a:ea typeface="Roboto" pitchFamily="2" charset="0"/>
            </a:endParaRPr>
          </a:p>
        </p:txBody>
      </p:sp>
      <p:sp>
        <p:nvSpPr>
          <p:cNvPr id="23" name="ZoneTexte 22">
            <a:extLst>
              <a:ext uri="{FF2B5EF4-FFF2-40B4-BE49-F238E27FC236}">
                <a16:creationId xmlns:a16="http://schemas.microsoft.com/office/drawing/2014/main" id="{DC0FCE38-60AA-54F2-DF25-4BEB5AE07701}"/>
              </a:ext>
            </a:extLst>
          </p:cNvPr>
          <p:cNvSpPr txBox="1"/>
          <p:nvPr/>
        </p:nvSpPr>
        <p:spPr>
          <a:xfrm>
            <a:off x="5198974" y="4045876"/>
            <a:ext cx="1986316" cy="338554"/>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    </a:t>
            </a:r>
          </a:p>
        </p:txBody>
      </p:sp>
      <p:sp>
        <p:nvSpPr>
          <p:cNvPr id="25" name="Chevron 27">
            <a:hlinkClick r:id="" action="ppaction://noaction"/>
            <a:extLst>
              <a:ext uri="{FF2B5EF4-FFF2-40B4-BE49-F238E27FC236}">
                <a16:creationId xmlns:a16="http://schemas.microsoft.com/office/drawing/2014/main" id="{12FA4628-20EE-5674-BBF1-3FCD4C007E10}"/>
              </a:ext>
            </a:extLst>
          </p:cNvPr>
          <p:cNvSpPr/>
          <p:nvPr/>
        </p:nvSpPr>
        <p:spPr>
          <a:xfrm>
            <a:off x="248410" y="5133215"/>
            <a:ext cx="2700000" cy="1440000"/>
          </a:xfrm>
          <a:prstGeom prst="chevron">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Roboto" pitchFamily="2" charset="0"/>
              <a:ea typeface="Roboto" pitchFamily="2" charset="0"/>
            </a:endParaRPr>
          </a:p>
        </p:txBody>
      </p:sp>
      <p:sp>
        <p:nvSpPr>
          <p:cNvPr id="28" name="ZoneTexte 27">
            <a:extLst>
              <a:ext uri="{FF2B5EF4-FFF2-40B4-BE49-F238E27FC236}">
                <a16:creationId xmlns:a16="http://schemas.microsoft.com/office/drawing/2014/main" id="{EE88E952-7CD0-4224-DDAE-48C6B5A58748}"/>
              </a:ext>
            </a:extLst>
          </p:cNvPr>
          <p:cNvSpPr txBox="1"/>
          <p:nvPr/>
        </p:nvSpPr>
        <p:spPr>
          <a:xfrm>
            <a:off x="2856976" y="5706642"/>
            <a:ext cx="1879668" cy="338554"/>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XXX</a:t>
            </a:r>
          </a:p>
        </p:txBody>
      </p:sp>
      <p:sp>
        <p:nvSpPr>
          <p:cNvPr id="29" name="ZoneTexte 28">
            <a:extLst>
              <a:ext uri="{FF2B5EF4-FFF2-40B4-BE49-F238E27FC236}">
                <a16:creationId xmlns:a16="http://schemas.microsoft.com/office/drawing/2014/main" id="{78501A72-A1A4-4F50-ACFC-1A3350A0F138}"/>
              </a:ext>
            </a:extLst>
          </p:cNvPr>
          <p:cNvSpPr txBox="1"/>
          <p:nvPr/>
        </p:nvSpPr>
        <p:spPr>
          <a:xfrm>
            <a:off x="262160" y="5130153"/>
            <a:ext cx="2571539" cy="523220"/>
          </a:xfrm>
          <a:prstGeom prst="rect">
            <a:avLst/>
          </a:prstGeom>
          <a:noFill/>
        </p:spPr>
        <p:txBody>
          <a:bodyPr wrap="square" rtlCol="0">
            <a:spAutoFit/>
          </a:bodyPr>
          <a:lstStyle/>
          <a:p>
            <a:pPr algn="ctr"/>
            <a:r>
              <a:rPr lang="fr-FR" sz="2800" dirty="0">
                <a:solidFill>
                  <a:schemeClr val="bg1"/>
                </a:solidFill>
                <a:latin typeface="Roboto" pitchFamily="2" charset="0"/>
                <a:ea typeface="Roboto" pitchFamily="2" charset="0"/>
              </a:rPr>
              <a:t>7</a:t>
            </a:r>
            <a:endParaRPr lang="fr-FR" sz="1200" dirty="0">
              <a:solidFill>
                <a:schemeClr val="bg1"/>
              </a:solidFill>
              <a:latin typeface="Roboto" pitchFamily="2" charset="0"/>
              <a:ea typeface="Roboto" pitchFamily="2" charset="0"/>
            </a:endParaRPr>
          </a:p>
        </p:txBody>
      </p:sp>
      <p:sp>
        <p:nvSpPr>
          <p:cNvPr id="30" name="ZoneTexte 29">
            <a:extLst>
              <a:ext uri="{FF2B5EF4-FFF2-40B4-BE49-F238E27FC236}">
                <a16:creationId xmlns:a16="http://schemas.microsoft.com/office/drawing/2014/main" id="{3B150B49-FC4F-E764-8196-D8150CD01A2E}"/>
              </a:ext>
            </a:extLst>
          </p:cNvPr>
          <p:cNvSpPr txBox="1"/>
          <p:nvPr/>
        </p:nvSpPr>
        <p:spPr>
          <a:xfrm>
            <a:off x="708361" y="5502844"/>
            <a:ext cx="1992705" cy="830997"/>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Répondre à une demande de complément</a:t>
            </a:r>
            <a:endParaRPr lang="fr-FR" sz="1600" b="1" i="1" dirty="0">
              <a:solidFill>
                <a:schemeClr val="bg1"/>
              </a:solidFill>
              <a:latin typeface="Roboto" pitchFamily="2" charset="0"/>
              <a:ea typeface="Roboto" pitchFamily="2" charset="0"/>
            </a:endParaRPr>
          </a:p>
        </p:txBody>
      </p:sp>
      <p:sp>
        <p:nvSpPr>
          <p:cNvPr id="31" name="ZoneTexte 30">
            <a:extLst>
              <a:ext uri="{FF2B5EF4-FFF2-40B4-BE49-F238E27FC236}">
                <a16:creationId xmlns:a16="http://schemas.microsoft.com/office/drawing/2014/main" id="{9E2EF7F0-1C14-D44E-7145-8B113EDF66AA}"/>
              </a:ext>
            </a:extLst>
          </p:cNvPr>
          <p:cNvSpPr txBox="1"/>
          <p:nvPr/>
        </p:nvSpPr>
        <p:spPr>
          <a:xfrm>
            <a:off x="2544116" y="5144039"/>
            <a:ext cx="2571539" cy="523220"/>
          </a:xfrm>
          <a:prstGeom prst="rect">
            <a:avLst/>
          </a:prstGeom>
          <a:noFill/>
        </p:spPr>
        <p:txBody>
          <a:bodyPr wrap="square" rtlCol="0">
            <a:spAutoFit/>
          </a:bodyPr>
          <a:lstStyle/>
          <a:p>
            <a:pPr algn="ctr"/>
            <a:r>
              <a:rPr lang="fr-FR" sz="2800" dirty="0">
                <a:solidFill>
                  <a:schemeClr val="bg1"/>
                </a:solidFill>
                <a:latin typeface="Roboto" pitchFamily="2" charset="0"/>
                <a:ea typeface="Roboto" pitchFamily="2" charset="0"/>
              </a:rPr>
              <a:t>8</a:t>
            </a:r>
            <a:endParaRPr lang="fr-FR" sz="1200" dirty="0">
              <a:solidFill>
                <a:schemeClr val="bg1"/>
              </a:solidFill>
              <a:latin typeface="Roboto" pitchFamily="2" charset="0"/>
              <a:ea typeface="Roboto" pitchFamily="2" charset="0"/>
            </a:endParaRPr>
          </a:p>
        </p:txBody>
      </p:sp>
      <p:sp>
        <p:nvSpPr>
          <p:cNvPr id="33" name="ZoneTexte 32">
            <a:extLst>
              <a:ext uri="{FF2B5EF4-FFF2-40B4-BE49-F238E27FC236}">
                <a16:creationId xmlns:a16="http://schemas.microsoft.com/office/drawing/2014/main" id="{F61029C3-CD14-5D3D-D625-BDCD554202AC}"/>
              </a:ext>
            </a:extLst>
          </p:cNvPr>
          <p:cNvSpPr txBox="1"/>
          <p:nvPr/>
        </p:nvSpPr>
        <p:spPr>
          <a:xfrm>
            <a:off x="5132292" y="5706642"/>
            <a:ext cx="1907337" cy="338554"/>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XXX</a:t>
            </a:r>
          </a:p>
        </p:txBody>
      </p:sp>
      <p:sp>
        <p:nvSpPr>
          <p:cNvPr id="34" name="ZoneTexte 33">
            <a:extLst>
              <a:ext uri="{FF2B5EF4-FFF2-40B4-BE49-F238E27FC236}">
                <a16:creationId xmlns:a16="http://schemas.microsoft.com/office/drawing/2014/main" id="{26DED493-218D-E7F8-0E15-97A18426E8B1}"/>
              </a:ext>
            </a:extLst>
          </p:cNvPr>
          <p:cNvSpPr txBox="1"/>
          <p:nvPr/>
        </p:nvSpPr>
        <p:spPr>
          <a:xfrm>
            <a:off x="4675848" y="5144039"/>
            <a:ext cx="2571539" cy="523220"/>
          </a:xfrm>
          <a:prstGeom prst="rect">
            <a:avLst/>
          </a:prstGeom>
          <a:noFill/>
        </p:spPr>
        <p:txBody>
          <a:bodyPr wrap="square" rtlCol="0">
            <a:spAutoFit/>
          </a:bodyPr>
          <a:lstStyle/>
          <a:p>
            <a:pPr algn="ctr"/>
            <a:r>
              <a:rPr lang="fr-FR" sz="2800" dirty="0">
                <a:solidFill>
                  <a:schemeClr val="bg1"/>
                </a:solidFill>
                <a:latin typeface="Roboto" pitchFamily="2" charset="0"/>
                <a:ea typeface="Roboto" pitchFamily="2" charset="0"/>
              </a:rPr>
              <a:t>9</a:t>
            </a:r>
            <a:endParaRPr lang="fr-FR" sz="1200" dirty="0">
              <a:solidFill>
                <a:schemeClr val="bg1"/>
              </a:solidFill>
              <a:latin typeface="Roboto" pitchFamily="2" charset="0"/>
              <a:ea typeface="Roboto" pitchFamily="2" charset="0"/>
            </a:endParaRPr>
          </a:p>
        </p:txBody>
      </p:sp>
      <p:sp>
        <p:nvSpPr>
          <p:cNvPr id="6" name="ZoneTexte 5">
            <a:extLst>
              <a:ext uri="{FF2B5EF4-FFF2-40B4-BE49-F238E27FC236}">
                <a16:creationId xmlns:a16="http://schemas.microsoft.com/office/drawing/2014/main" id="{227D7477-A2FE-6884-03E9-06973122C44F}"/>
              </a:ext>
            </a:extLst>
          </p:cNvPr>
          <p:cNvSpPr txBox="1"/>
          <p:nvPr/>
        </p:nvSpPr>
        <p:spPr>
          <a:xfrm>
            <a:off x="5082659" y="2401783"/>
            <a:ext cx="2051698" cy="584775"/>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Rechercher</a:t>
            </a:r>
          </a:p>
          <a:p>
            <a:pPr algn="ctr"/>
            <a:r>
              <a:rPr lang="fr-FR" sz="1600" dirty="0">
                <a:solidFill>
                  <a:schemeClr val="bg1"/>
                </a:solidFill>
                <a:latin typeface="Roboto" pitchFamily="2" charset="0"/>
                <a:ea typeface="Roboto" pitchFamily="2" charset="0"/>
              </a:rPr>
              <a:t>Le dossier</a:t>
            </a:r>
          </a:p>
        </p:txBody>
      </p:sp>
      <p:sp>
        <p:nvSpPr>
          <p:cNvPr id="13" name="ZoneTexte 12">
            <a:extLst>
              <a:ext uri="{FF2B5EF4-FFF2-40B4-BE49-F238E27FC236}">
                <a16:creationId xmlns:a16="http://schemas.microsoft.com/office/drawing/2014/main" id="{D9E8E0DA-5131-E865-4306-DE1D8F421A93}"/>
              </a:ext>
            </a:extLst>
          </p:cNvPr>
          <p:cNvSpPr txBox="1"/>
          <p:nvPr/>
        </p:nvSpPr>
        <p:spPr>
          <a:xfrm>
            <a:off x="2795889" y="2396066"/>
            <a:ext cx="2051698" cy="584775"/>
          </a:xfrm>
          <a:prstGeom prst="rect">
            <a:avLst/>
          </a:prstGeom>
          <a:noFill/>
        </p:spPr>
        <p:txBody>
          <a:bodyPr wrap="square" rtlCol="0">
            <a:spAutoFit/>
          </a:bodyPr>
          <a:lstStyle/>
          <a:p>
            <a:pPr algn="ctr"/>
            <a:r>
              <a:rPr lang="fr-FR" sz="1600" dirty="0">
                <a:solidFill>
                  <a:schemeClr val="bg1"/>
                </a:solidFill>
                <a:latin typeface="Roboto" pitchFamily="2" charset="0"/>
                <a:ea typeface="Roboto" pitchFamily="2" charset="0"/>
              </a:rPr>
              <a:t>Se connecter</a:t>
            </a:r>
          </a:p>
          <a:p>
            <a:pPr algn="ctr"/>
            <a:r>
              <a:rPr lang="fr-FR" sz="1600" dirty="0">
                <a:solidFill>
                  <a:schemeClr val="bg1"/>
                </a:solidFill>
                <a:latin typeface="Roboto" pitchFamily="2" charset="0"/>
                <a:ea typeface="Roboto" pitchFamily="2" charset="0"/>
              </a:rPr>
              <a:t>au site</a:t>
            </a:r>
          </a:p>
        </p:txBody>
      </p:sp>
    </p:spTree>
    <p:extLst>
      <p:ext uri="{BB962C8B-B14F-4D97-AF65-F5344CB8AC3E}">
        <p14:creationId xmlns:p14="http://schemas.microsoft.com/office/powerpoint/2010/main" val="119570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794" y="1004913"/>
            <a:ext cx="7559675" cy="584775"/>
          </a:xfrm>
          <a:prstGeom prst="rect">
            <a:avLst/>
          </a:prstGeom>
          <a:solidFill>
            <a:srgbClr val="E20437"/>
          </a:solidFill>
          <a:ln>
            <a:noFill/>
          </a:ln>
        </p:spPr>
        <p:txBody>
          <a:bodyPr wrap="square" rtlCol="0">
            <a:spAutoFit/>
          </a:bodyPr>
          <a:lstStyle/>
          <a:p>
            <a:pPr marL="806450" indent="-806450"/>
            <a:r>
              <a:rPr lang="fr-FR" sz="1600" b="1" dirty="0">
                <a:solidFill>
                  <a:schemeClr val="bg1"/>
                </a:solidFill>
                <a:latin typeface="Roboto" pitchFamily="2" charset="0"/>
                <a:ea typeface="Roboto" pitchFamily="2" charset="0"/>
                <a:cs typeface="Arial" panose="020B0604020202020204" pitchFamily="34" charset="0"/>
              </a:rPr>
              <a:t>          1 – A l’échéance de dépôt d’une demande de paiement, préparer les documents attendus</a:t>
            </a:r>
          </a:p>
        </p:txBody>
      </p:sp>
      <p:sp>
        <p:nvSpPr>
          <p:cNvPr id="32" name="ZoneTexte 31"/>
          <p:cNvSpPr txBox="1"/>
          <p:nvPr/>
        </p:nvSpPr>
        <p:spPr>
          <a:xfrm>
            <a:off x="234466" y="1694624"/>
            <a:ext cx="7129701" cy="646331"/>
          </a:xfrm>
          <a:prstGeom prst="rect">
            <a:avLst/>
          </a:prstGeom>
          <a:noFill/>
        </p:spPr>
        <p:txBody>
          <a:bodyPr wrap="square" rtlCol="0">
            <a:spAutoFit/>
          </a:bodyPr>
          <a:lstStyle/>
          <a:p>
            <a:pPr algn="just"/>
            <a:r>
              <a:rPr lang="fr-FR" sz="1200" dirty="0">
                <a:latin typeface="Roboto" pitchFamily="2" charset="0"/>
                <a:ea typeface="Roboto" pitchFamily="2" charset="0"/>
                <a:cs typeface="Arial" panose="020B0604020202020204" pitchFamily="34" charset="0"/>
              </a:rPr>
              <a:t>Dès que l’arrêté attributif d’aide a été déposé dans MDNA et que vous avez l’ensemble des pièces justificatives nécessaires vous pouvez déposer la demande d’acompte</a:t>
            </a:r>
          </a:p>
          <a:p>
            <a:pPr algn="just"/>
            <a:r>
              <a:rPr lang="fr-FR" sz="1200" dirty="0">
                <a:latin typeface="Roboto" pitchFamily="2" charset="0"/>
                <a:ea typeface="Roboto" pitchFamily="2" charset="0"/>
                <a:cs typeface="Arial" panose="020B0604020202020204" pitchFamily="34" charset="0"/>
              </a:rPr>
              <a:t>Les pièces justificatives à fournir sont indiquées en annexe 7 du cahier des charges</a:t>
            </a:r>
          </a:p>
        </p:txBody>
      </p:sp>
      <p:sp>
        <p:nvSpPr>
          <p:cNvPr id="13" name="ZoneTexte 12">
            <a:extLst>
              <a:ext uri="{FF2B5EF4-FFF2-40B4-BE49-F238E27FC236}">
                <a16:creationId xmlns:a16="http://schemas.microsoft.com/office/drawing/2014/main" id="{A069B8A1-8B21-4567-8AFC-07BD381A7CB9}"/>
              </a:ext>
            </a:extLst>
          </p:cNvPr>
          <p:cNvSpPr txBox="1"/>
          <p:nvPr/>
        </p:nvSpPr>
        <p:spPr>
          <a:xfrm>
            <a:off x="1588" y="5588588"/>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2 - Se connecter au site « Mes démarches en Nouvelle-Aquitaine »</a:t>
            </a:r>
          </a:p>
        </p:txBody>
      </p:sp>
      <p:pic>
        <p:nvPicPr>
          <p:cNvPr id="6" name="Image 5">
            <a:extLst>
              <a:ext uri="{FF2B5EF4-FFF2-40B4-BE49-F238E27FC236}">
                <a16:creationId xmlns:a16="http://schemas.microsoft.com/office/drawing/2014/main" id="{F4ADC776-15C1-BD30-745B-4E493AF6B8B7}"/>
              </a:ext>
            </a:extLst>
          </p:cNvPr>
          <p:cNvPicPr>
            <a:picLocks noChangeAspect="1"/>
          </p:cNvPicPr>
          <p:nvPr/>
        </p:nvPicPr>
        <p:blipFill>
          <a:blip r:embed="rId3"/>
          <a:stretch>
            <a:fillRect/>
          </a:stretch>
        </p:blipFill>
        <p:spPr>
          <a:xfrm>
            <a:off x="577515" y="5970522"/>
            <a:ext cx="5967663" cy="4264757"/>
          </a:xfrm>
          <a:prstGeom prst="rect">
            <a:avLst/>
          </a:prstGeom>
          <a:ln>
            <a:solidFill>
              <a:schemeClr val="tx1"/>
            </a:solidFill>
          </a:ln>
        </p:spPr>
      </p:pic>
      <p:sp>
        <p:nvSpPr>
          <p:cNvPr id="2" name="Flèche : chevron 1">
            <a:extLst>
              <a:ext uri="{FF2B5EF4-FFF2-40B4-BE49-F238E27FC236}">
                <a16:creationId xmlns:a16="http://schemas.microsoft.com/office/drawing/2014/main" id="{004CF038-FE5A-FE92-8E37-81AE35FC71A4}"/>
              </a:ext>
            </a:extLst>
          </p:cNvPr>
          <p:cNvSpPr/>
          <p:nvPr/>
        </p:nvSpPr>
        <p:spPr>
          <a:xfrm>
            <a:off x="6178288" y="0"/>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92098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794" y="1004913"/>
            <a:ext cx="7559675" cy="584775"/>
          </a:xfrm>
          <a:prstGeom prst="rect">
            <a:avLst/>
          </a:prstGeom>
          <a:solidFill>
            <a:srgbClr val="E20437"/>
          </a:solidFill>
          <a:ln>
            <a:noFill/>
          </a:ln>
        </p:spPr>
        <p:txBody>
          <a:bodyPr wrap="square" rtlCol="0">
            <a:spAutoFit/>
          </a:bodyPr>
          <a:lstStyle/>
          <a:p>
            <a:pPr marL="806450" indent="-806450"/>
            <a:r>
              <a:rPr lang="fr-FR" sz="1600" b="1" dirty="0">
                <a:solidFill>
                  <a:schemeClr val="bg1"/>
                </a:solidFill>
                <a:latin typeface="Roboto" pitchFamily="2" charset="0"/>
                <a:ea typeface="Roboto" pitchFamily="2" charset="0"/>
                <a:cs typeface="Arial" panose="020B0604020202020204" pitchFamily="34" charset="0"/>
              </a:rPr>
              <a:t>          2 bis – Si vous avez plusieurs profils, vous vous connectez avec votre profil « individu » que vous avez utilisé pour la création du dossier DNJA</a:t>
            </a:r>
          </a:p>
        </p:txBody>
      </p:sp>
      <p:sp>
        <p:nvSpPr>
          <p:cNvPr id="2" name="Flèche : chevron 1">
            <a:extLst>
              <a:ext uri="{FF2B5EF4-FFF2-40B4-BE49-F238E27FC236}">
                <a16:creationId xmlns:a16="http://schemas.microsoft.com/office/drawing/2014/main" id="{004CF038-FE5A-FE92-8E37-81AE35FC71A4}"/>
              </a:ext>
            </a:extLst>
          </p:cNvPr>
          <p:cNvSpPr/>
          <p:nvPr/>
        </p:nvSpPr>
        <p:spPr>
          <a:xfrm>
            <a:off x="6178288" y="0"/>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3" name="Image 2">
            <a:extLst>
              <a:ext uri="{FF2B5EF4-FFF2-40B4-BE49-F238E27FC236}">
                <a16:creationId xmlns:a16="http://schemas.microsoft.com/office/drawing/2014/main" id="{1F3F704D-0514-0EC6-F959-93D7CD636F6D}"/>
              </a:ext>
            </a:extLst>
          </p:cNvPr>
          <p:cNvPicPr>
            <a:picLocks noChangeAspect="1"/>
          </p:cNvPicPr>
          <p:nvPr/>
        </p:nvPicPr>
        <p:blipFill>
          <a:blip r:embed="rId3"/>
          <a:stretch>
            <a:fillRect/>
          </a:stretch>
        </p:blipFill>
        <p:spPr>
          <a:xfrm>
            <a:off x="1165459" y="2054513"/>
            <a:ext cx="4181475" cy="3152140"/>
          </a:xfrm>
          <a:prstGeom prst="rect">
            <a:avLst/>
          </a:prstGeom>
        </p:spPr>
      </p:pic>
    </p:spTree>
    <p:extLst>
      <p:ext uri="{BB962C8B-B14F-4D97-AF65-F5344CB8AC3E}">
        <p14:creationId xmlns:p14="http://schemas.microsoft.com/office/powerpoint/2010/main" val="122854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D0AB7E-9E29-41EB-B5EF-A5850A52624F}"/>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36CF70B-C416-47F3-9F27-A65127C0B0F4}"/>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Accéder à la recherche de dossier</a:t>
            </a:r>
          </a:p>
        </p:txBody>
      </p:sp>
      <p:sp>
        <p:nvSpPr>
          <p:cNvPr id="15" name="ZoneTexte 14">
            <a:extLst>
              <a:ext uri="{FF2B5EF4-FFF2-40B4-BE49-F238E27FC236}">
                <a16:creationId xmlns:a16="http://schemas.microsoft.com/office/drawing/2014/main" id="{6B49A0D1-7231-4A26-87FE-1CD8C460A13E}"/>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3 – Rechercher le dossier</a:t>
            </a:r>
          </a:p>
        </p:txBody>
      </p:sp>
      <p:sp>
        <p:nvSpPr>
          <p:cNvPr id="3" name="Flèche : chevron 2">
            <a:extLst>
              <a:ext uri="{FF2B5EF4-FFF2-40B4-BE49-F238E27FC236}">
                <a16:creationId xmlns:a16="http://schemas.microsoft.com/office/drawing/2014/main" id="{DC3A9123-D922-9CAF-90C7-3BCA1F2AC91F}"/>
              </a:ext>
            </a:extLst>
          </p:cNvPr>
          <p:cNvSpPr/>
          <p:nvPr/>
        </p:nvSpPr>
        <p:spPr>
          <a:xfrm>
            <a:off x="7021585" y="0"/>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5" name="Image 4">
            <a:extLst>
              <a:ext uri="{FF2B5EF4-FFF2-40B4-BE49-F238E27FC236}">
                <a16:creationId xmlns:a16="http://schemas.microsoft.com/office/drawing/2014/main" id="{1FAC2709-D175-1D09-9DEE-484C6958C368}"/>
              </a:ext>
            </a:extLst>
          </p:cNvPr>
          <p:cNvPicPr>
            <a:picLocks noChangeAspect="1"/>
          </p:cNvPicPr>
          <p:nvPr/>
        </p:nvPicPr>
        <p:blipFill>
          <a:blip r:embed="rId3"/>
          <a:stretch>
            <a:fillRect/>
          </a:stretch>
        </p:blipFill>
        <p:spPr>
          <a:xfrm>
            <a:off x="339178" y="2992259"/>
            <a:ext cx="6897024" cy="1610049"/>
          </a:xfrm>
          <a:prstGeom prst="rect">
            <a:avLst/>
          </a:prstGeom>
        </p:spPr>
      </p:pic>
      <p:sp>
        <p:nvSpPr>
          <p:cNvPr id="16" name="ZoneTexte 15">
            <a:extLst>
              <a:ext uri="{FF2B5EF4-FFF2-40B4-BE49-F238E27FC236}">
                <a16:creationId xmlns:a16="http://schemas.microsoft.com/office/drawing/2014/main" id="{B7F46064-1F5C-7A82-AC9C-4A8EE27F14D9}"/>
              </a:ext>
            </a:extLst>
          </p:cNvPr>
          <p:cNvSpPr txBox="1"/>
          <p:nvPr/>
        </p:nvSpPr>
        <p:spPr>
          <a:xfrm>
            <a:off x="645458" y="4896988"/>
            <a:ext cx="6212541" cy="646331"/>
          </a:xfrm>
          <a:prstGeom prst="rect">
            <a:avLst/>
          </a:prstGeom>
          <a:noFill/>
        </p:spPr>
        <p:txBody>
          <a:bodyPr wrap="square">
            <a:spAutoFit/>
          </a:bodyPr>
          <a:lstStyle/>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Vous accédez au dossier pour lequel vous souhaitez déposer la demande d’acompte</a:t>
            </a:r>
          </a:p>
        </p:txBody>
      </p:sp>
    </p:spTree>
    <p:extLst>
      <p:ext uri="{BB962C8B-B14F-4D97-AF65-F5344CB8AC3E}">
        <p14:creationId xmlns:p14="http://schemas.microsoft.com/office/powerpoint/2010/main" val="355636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8CF2B96-1A47-6C65-380C-E2AE4063728A}"/>
              </a:ext>
            </a:extLst>
          </p:cNvPr>
          <p:cNvPicPr>
            <a:picLocks noChangeAspect="1"/>
          </p:cNvPicPr>
          <p:nvPr/>
        </p:nvPicPr>
        <p:blipFill>
          <a:blip r:embed="rId3"/>
          <a:stretch>
            <a:fillRect/>
          </a:stretch>
        </p:blipFill>
        <p:spPr>
          <a:xfrm>
            <a:off x="26063" y="2158788"/>
            <a:ext cx="7509538" cy="3721312"/>
          </a:xfrm>
          <a:prstGeom prst="rect">
            <a:avLst/>
          </a:prstGeom>
          <a:ln>
            <a:solidFill>
              <a:schemeClr val="tx1"/>
            </a:solidFill>
          </a:ln>
        </p:spPr>
      </p:pic>
      <p:sp>
        <p:nvSpPr>
          <p:cNvPr id="32" name="ZoneTexte 31"/>
          <p:cNvSpPr txBox="1"/>
          <p:nvPr/>
        </p:nvSpPr>
        <p:spPr>
          <a:xfrm>
            <a:off x="175140" y="1693963"/>
            <a:ext cx="7209391" cy="276999"/>
          </a:xfrm>
          <a:prstGeom prst="rect">
            <a:avLst/>
          </a:prstGeom>
          <a:noFill/>
          <a:ln>
            <a:solidFill>
              <a:schemeClr val="tx1"/>
            </a:solidFill>
            <a:prstDash val="dash"/>
          </a:ln>
        </p:spPr>
        <p:txBody>
          <a:bodyPr wrap="square" rtlCol="0">
            <a:spAutoFit/>
          </a:bodyPr>
          <a:lstStyle/>
          <a:p>
            <a:pPr algn="just"/>
            <a:r>
              <a:rPr lang="fr-FR" sz="1200" dirty="0">
                <a:latin typeface="Roboto" pitchFamily="2" charset="0"/>
                <a:ea typeface="Roboto" pitchFamily="2" charset="0"/>
                <a:cs typeface="Arial" panose="020B0604020202020204" pitchFamily="34" charset="0"/>
              </a:rPr>
              <a:t>Vous pouvez cliquer sur le bouton « Effectuer une demande de paiement »</a:t>
            </a:r>
          </a:p>
        </p:txBody>
      </p:sp>
      <p:sp>
        <p:nvSpPr>
          <p:cNvPr id="13" name="Rectangle 12">
            <a:extLst>
              <a:ext uri="{FF2B5EF4-FFF2-40B4-BE49-F238E27FC236}">
                <a16:creationId xmlns:a16="http://schemas.microsoft.com/office/drawing/2014/main" id="{FFD0AB7E-9E29-41EB-B5EF-A5850A52624F}"/>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36CF70B-C416-47F3-9F27-A65127C0B0F4}"/>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XXX</a:t>
            </a:r>
          </a:p>
        </p:txBody>
      </p:sp>
      <p:sp>
        <p:nvSpPr>
          <p:cNvPr id="15" name="ZoneTexte 14">
            <a:extLst>
              <a:ext uri="{FF2B5EF4-FFF2-40B4-BE49-F238E27FC236}">
                <a16:creationId xmlns:a16="http://schemas.microsoft.com/office/drawing/2014/main" id="{6B49A0D1-7231-4A26-87FE-1CD8C460A13E}"/>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4 – Initialiser la demande de paiement</a:t>
            </a:r>
          </a:p>
        </p:txBody>
      </p:sp>
      <p:cxnSp>
        <p:nvCxnSpPr>
          <p:cNvPr id="2" name="Connecteur droit avec flèche 1">
            <a:extLst>
              <a:ext uri="{FF2B5EF4-FFF2-40B4-BE49-F238E27FC236}">
                <a16:creationId xmlns:a16="http://schemas.microsoft.com/office/drawing/2014/main" id="{727E59F1-6CA5-A239-ED0B-2F7BA0FCAA9F}"/>
              </a:ext>
            </a:extLst>
          </p:cNvPr>
          <p:cNvCxnSpPr>
            <a:cxnSpLocks/>
          </p:cNvCxnSpPr>
          <p:nvPr/>
        </p:nvCxnSpPr>
        <p:spPr>
          <a:xfrm flipH="1" flipV="1">
            <a:off x="5744629" y="2933927"/>
            <a:ext cx="610451" cy="1378993"/>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CB4EF24F-412D-CDE1-F214-6E5A867EFF88}"/>
              </a:ext>
            </a:extLst>
          </p:cNvPr>
          <p:cNvSpPr/>
          <p:nvPr/>
        </p:nvSpPr>
        <p:spPr>
          <a:xfrm>
            <a:off x="4765730" y="2283688"/>
            <a:ext cx="1957799" cy="650239"/>
          </a:xfrm>
          <a:prstGeom prst="ellipse">
            <a:avLst/>
          </a:prstGeom>
          <a:no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Flèche : chevron 2">
            <a:extLst>
              <a:ext uri="{FF2B5EF4-FFF2-40B4-BE49-F238E27FC236}">
                <a16:creationId xmlns:a16="http://schemas.microsoft.com/office/drawing/2014/main" id="{3ACBD731-B679-A325-5AB7-73903EFF9164}"/>
              </a:ext>
            </a:extLst>
          </p:cNvPr>
          <p:cNvSpPr/>
          <p:nvPr/>
        </p:nvSpPr>
        <p:spPr>
          <a:xfrm>
            <a:off x="6191165"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85461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oneTexte 31"/>
          <p:cNvSpPr txBox="1"/>
          <p:nvPr/>
        </p:nvSpPr>
        <p:spPr>
          <a:xfrm>
            <a:off x="175140" y="1693963"/>
            <a:ext cx="7209391" cy="276999"/>
          </a:xfrm>
          <a:prstGeom prst="rect">
            <a:avLst/>
          </a:prstGeom>
          <a:noFill/>
          <a:ln>
            <a:solidFill>
              <a:schemeClr val="tx1"/>
            </a:solidFill>
            <a:prstDash val="dash"/>
          </a:ln>
        </p:spPr>
        <p:txBody>
          <a:bodyPr wrap="square" rtlCol="0">
            <a:spAutoFit/>
          </a:bodyPr>
          <a:lstStyle/>
          <a:p>
            <a:pPr algn="just"/>
            <a:r>
              <a:rPr lang="fr-FR" sz="1200" dirty="0">
                <a:latin typeface="Roboto" pitchFamily="2" charset="0"/>
                <a:ea typeface="Roboto" pitchFamily="2" charset="0"/>
                <a:cs typeface="Arial" panose="020B0604020202020204" pitchFamily="34" charset="0"/>
              </a:rPr>
              <a:t>Vous pouvez sélectionner le type de demande de paiement</a:t>
            </a:r>
          </a:p>
        </p:txBody>
      </p:sp>
      <p:sp>
        <p:nvSpPr>
          <p:cNvPr id="13" name="Rectangle 12">
            <a:extLst>
              <a:ext uri="{FF2B5EF4-FFF2-40B4-BE49-F238E27FC236}">
                <a16:creationId xmlns:a16="http://schemas.microsoft.com/office/drawing/2014/main" id="{FFD0AB7E-9E29-41EB-B5EF-A5850A52624F}"/>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36CF70B-C416-47F3-9F27-A65127C0B0F4}"/>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5.1 Choix du type de demande</a:t>
            </a:r>
          </a:p>
        </p:txBody>
      </p:sp>
      <p:sp>
        <p:nvSpPr>
          <p:cNvPr id="16" name="ZoneTexte 15">
            <a:extLst>
              <a:ext uri="{FF2B5EF4-FFF2-40B4-BE49-F238E27FC236}">
                <a16:creationId xmlns:a16="http://schemas.microsoft.com/office/drawing/2014/main" id="{12A2B09E-FAAE-98F7-FAD5-88669FDAF520}"/>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5 – Compléter le formulaire de demande</a:t>
            </a:r>
          </a:p>
        </p:txBody>
      </p:sp>
      <p:sp>
        <p:nvSpPr>
          <p:cNvPr id="2" name="Flèche : chevron 1">
            <a:extLst>
              <a:ext uri="{FF2B5EF4-FFF2-40B4-BE49-F238E27FC236}">
                <a16:creationId xmlns:a16="http://schemas.microsoft.com/office/drawing/2014/main" id="{9C96F1CF-E83D-E724-AC0C-0D396EDA9756}"/>
              </a:ext>
            </a:extLst>
          </p:cNvPr>
          <p:cNvSpPr/>
          <p:nvPr/>
        </p:nvSpPr>
        <p:spPr>
          <a:xfrm>
            <a:off x="6641926"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3" name="Image 2">
            <a:extLst>
              <a:ext uri="{FF2B5EF4-FFF2-40B4-BE49-F238E27FC236}">
                <a16:creationId xmlns:a16="http://schemas.microsoft.com/office/drawing/2014/main" id="{745FD221-B0BD-CD8F-1558-B953AA6CE9A4}"/>
              </a:ext>
            </a:extLst>
          </p:cNvPr>
          <p:cNvPicPr>
            <a:picLocks noChangeAspect="1"/>
          </p:cNvPicPr>
          <p:nvPr/>
        </p:nvPicPr>
        <p:blipFill>
          <a:blip r:embed="rId3"/>
          <a:stretch>
            <a:fillRect/>
          </a:stretch>
        </p:blipFill>
        <p:spPr>
          <a:xfrm>
            <a:off x="391378" y="2191712"/>
            <a:ext cx="6782912" cy="5007177"/>
          </a:xfrm>
          <a:prstGeom prst="rect">
            <a:avLst/>
          </a:prstGeom>
        </p:spPr>
      </p:pic>
      <p:pic>
        <p:nvPicPr>
          <p:cNvPr id="4" name="Image 3">
            <a:extLst>
              <a:ext uri="{FF2B5EF4-FFF2-40B4-BE49-F238E27FC236}">
                <a16:creationId xmlns:a16="http://schemas.microsoft.com/office/drawing/2014/main" id="{2F2D49D6-1875-8B42-16BB-7D386069EC7A}"/>
              </a:ext>
            </a:extLst>
          </p:cNvPr>
          <p:cNvPicPr>
            <a:picLocks noChangeAspect="1"/>
          </p:cNvPicPr>
          <p:nvPr/>
        </p:nvPicPr>
        <p:blipFill>
          <a:blip r:embed="rId4"/>
          <a:stretch>
            <a:fillRect/>
          </a:stretch>
        </p:blipFill>
        <p:spPr>
          <a:xfrm>
            <a:off x="0" y="8128626"/>
            <a:ext cx="7209391" cy="742950"/>
          </a:xfrm>
          <a:prstGeom prst="rect">
            <a:avLst/>
          </a:prstGeom>
        </p:spPr>
      </p:pic>
      <p:sp>
        <p:nvSpPr>
          <p:cNvPr id="7" name="ZoneTexte 6">
            <a:extLst>
              <a:ext uri="{FF2B5EF4-FFF2-40B4-BE49-F238E27FC236}">
                <a16:creationId xmlns:a16="http://schemas.microsoft.com/office/drawing/2014/main" id="{20153B5F-5D56-A5EE-2EA9-9121836938BF}"/>
              </a:ext>
            </a:extLst>
          </p:cNvPr>
          <p:cNvSpPr txBox="1"/>
          <p:nvPr/>
        </p:nvSpPr>
        <p:spPr>
          <a:xfrm>
            <a:off x="253227" y="8871576"/>
            <a:ext cx="6654881" cy="1231106"/>
          </a:xfrm>
          <a:prstGeom prst="rect">
            <a:avLst/>
          </a:prstGeom>
          <a:noFill/>
        </p:spPr>
        <p:txBody>
          <a:bodyPr wrap="square">
            <a:spAutoFit/>
          </a:bodyPr>
          <a:lstStyle/>
          <a:p>
            <a:r>
              <a:rPr lang="fr-FR" sz="1400" kern="100" dirty="0">
                <a:effectLst/>
                <a:latin typeface="Liberation Serif" panose="02020603050405020304" pitchFamily="18" charset="0"/>
                <a:ea typeface="NSimSun" panose="02010609030101010101" pitchFamily="49" charset="-122"/>
                <a:cs typeface="Arial Unicode MS" panose="020B0604020202020204" pitchFamily="34" charset="-128"/>
              </a:rPr>
              <a:t>Concernant la date d’installation, vous indiquez la date d’affiliation MSA comme chef d’exploitation (celle-ci ne devra pas être postérieure de plus de 6 mois à la date de début d’engagement indiquée dans votre décision juridique). L’attestation doit être fournie dans les justificatifs</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 </a:t>
            </a:r>
          </a:p>
        </p:txBody>
      </p:sp>
    </p:spTree>
    <p:extLst>
      <p:ext uri="{BB962C8B-B14F-4D97-AF65-F5344CB8AC3E}">
        <p14:creationId xmlns:p14="http://schemas.microsoft.com/office/powerpoint/2010/main" val="350420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5.2 Enregistrer et fermer</a:t>
            </a:r>
          </a:p>
        </p:txBody>
      </p:sp>
      <p:sp>
        <p:nvSpPr>
          <p:cNvPr id="2" name="ZoneTexte 1">
            <a:extLst>
              <a:ext uri="{FF2B5EF4-FFF2-40B4-BE49-F238E27FC236}">
                <a16:creationId xmlns:a16="http://schemas.microsoft.com/office/drawing/2014/main" id="{D59F8614-462F-E2BC-5D4C-8CEA6C41FF08}"/>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5 – Compléter le formulaire de demande</a:t>
            </a:r>
          </a:p>
        </p:txBody>
      </p:sp>
      <p:sp>
        <p:nvSpPr>
          <p:cNvPr id="3" name="Flèche : chevron 2">
            <a:extLst>
              <a:ext uri="{FF2B5EF4-FFF2-40B4-BE49-F238E27FC236}">
                <a16:creationId xmlns:a16="http://schemas.microsoft.com/office/drawing/2014/main" id="{9953FE32-82A1-F0B0-05E3-4F1658A8277B}"/>
              </a:ext>
            </a:extLst>
          </p:cNvPr>
          <p:cNvSpPr/>
          <p:nvPr/>
        </p:nvSpPr>
        <p:spPr>
          <a:xfrm>
            <a:off x="6638573"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4" name="Image 3">
            <a:extLst>
              <a:ext uri="{FF2B5EF4-FFF2-40B4-BE49-F238E27FC236}">
                <a16:creationId xmlns:a16="http://schemas.microsoft.com/office/drawing/2014/main" id="{456501AC-1E19-C0D3-B27B-384D507D5EED}"/>
              </a:ext>
            </a:extLst>
          </p:cNvPr>
          <p:cNvPicPr>
            <a:picLocks noChangeAspect="1"/>
          </p:cNvPicPr>
          <p:nvPr/>
        </p:nvPicPr>
        <p:blipFill>
          <a:blip r:embed="rId2"/>
          <a:stretch>
            <a:fillRect/>
          </a:stretch>
        </p:blipFill>
        <p:spPr>
          <a:xfrm>
            <a:off x="94129" y="3612356"/>
            <a:ext cx="7282430" cy="3467100"/>
          </a:xfrm>
          <a:prstGeom prst="rect">
            <a:avLst/>
          </a:prstGeom>
        </p:spPr>
      </p:pic>
      <p:sp>
        <p:nvSpPr>
          <p:cNvPr id="10" name="ZoneTexte 9">
            <a:extLst>
              <a:ext uri="{FF2B5EF4-FFF2-40B4-BE49-F238E27FC236}">
                <a16:creationId xmlns:a16="http://schemas.microsoft.com/office/drawing/2014/main" id="{12D90370-2214-294D-E970-C9F0B8E84C67}"/>
              </a:ext>
            </a:extLst>
          </p:cNvPr>
          <p:cNvSpPr txBox="1"/>
          <p:nvPr/>
        </p:nvSpPr>
        <p:spPr>
          <a:xfrm>
            <a:off x="524841" y="7271423"/>
            <a:ext cx="6306265" cy="923330"/>
          </a:xfrm>
          <a:prstGeom prst="rect">
            <a:avLst/>
          </a:prstGeom>
          <a:noFill/>
        </p:spPr>
        <p:txBody>
          <a:bodyPr wrap="square">
            <a:spAutoFit/>
          </a:bodyPr>
          <a:lstStyle/>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Vous répondez Oui à la première question et indiquez le SIRET de l’exploitation </a:t>
            </a:r>
            <a:r>
              <a:rPr lang="fr-FR" sz="1800" kern="100" dirty="0">
                <a:effectLst/>
                <a:highlight>
                  <a:srgbClr val="FFFF00"/>
                </a:highlight>
                <a:latin typeface="Liberation Serif" panose="02020603050405020304" pitchFamily="18" charset="0"/>
                <a:ea typeface="NSimSun" panose="02010609030101010101" pitchFamily="49" charset="-122"/>
                <a:cs typeface="Arial Unicode MS" panose="020B0604020202020204" pitchFamily="34" charset="-128"/>
              </a:rPr>
              <a:t>(pas besoin de de contacter le service instructeur !!)</a:t>
            </a:r>
            <a:endPar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endParaRP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Vous répondez Non aux trois autres questions</a:t>
            </a:r>
          </a:p>
        </p:txBody>
      </p:sp>
    </p:spTree>
    <p:extLst>
      <p:ext uri="{BB962C8B-B14F-4D97-AF65-F5344CB8AC3E}">
        <p14:creationId xmlns:p14="http://schemas.microsoft.com/office/powerpoint/2010/main" val="415909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65C476-A209-857A-BBF1-845629AD4AA8}"/>
              </a:ext>
            </a:extLst>
          </p:cNvPr>
          <p:cNvSpPr/>
          <p:nvPr/>
        </p:nvSpPr>
        <p:spPr>
          <a:xfrm>
            <a:off x="0" y="1348984"/>
            <a:ext cx="7559675" cy="317079"/>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EAFEA34-0D64-F678-585A-6446B890373D}"/>
              </a:ext>
            </a:extLst>
          </p:cNvPr>
          <p:cNvSpPr txBox="1"/>
          <p:nvPr/>
        </p:nvSpPr>
        <p:spPr>
          <a:xfrm>
            <a:off x="524841" y="1384574"/>
            <a:ext cx="6851718" cy="276999"/>
          </a:xfrm>
          <a:prstGeom prst="rect">
            <a:avLst/>
          </a:prstGeom>
          <a:noFill/>
        </p:spPr>
        <p:txBody>
          <a:bodyPr wrap="square" rtlCol="0">
            <a:spAutoFit/>
          </a:bodyPr>
          <a:lstStyle/>
          <a:p>
            <a:r>
              <a:rPr lang="fr-FR" sz="1200" b="1" dirty="0">
                <a:solidFill>
                  <a:schemeClr val="accent3">
                    <a:lumMod val="75000"/>
                  </a:schemeClr>
                </a:solidFill>
                <a:latin typeface="Roboto" pitchFamily="2" charset="0"/>
                <a:ea typeface="Roboto" pitchFamily="2" charset="0"/>
                <a:cs typeface="Arial" panose="020B0604020202020204" pitchFamily="34" charset="0"/>
              </a:rPr>
              <a:t>5.2 Enregistrer et fermer</a:t>
            </a:r>
          </a:p>
        </p:txBody>
      </p:sp>
      <p:sp>
        <p:nvSpPr>
          <p:cNvPr id="2" name="ZoneTexte 1">
            <a:extLst>
              <a:ext uri="{FF2B5EF4-FFF2-40B4-BE49-F238E27FC236}">
                <a16:creationId xmlns:a16="http://schemas.microsoft.com/office/drawing/2014/main" id="{D59F8614-462F-E2BC-5D4C-8CEA6C41FF08}"/>
              </a:ext>
            </a:extLst>
          </p:cNvPr>
          <p:cNvSpPr txBox="1"/>
          <p:nvPr/>
        </p:nvSpPr>
        <p:spPr>
          <a:xfrm>
            <a:off x="0" y="1012856"/>
            <a:ext cx="7559675" cy="338554"/>
          </a:xfrm>
          <a:prstGeom prst="rect">
            <a:avLst/>
          </a:prstGeom>
          <a:solidFill>
            <a:srgbClr val="E20437"/>
          </a:solidFill>
          <a:ln>
            <a:noFill/>
          </a:ln>
        </p:spPr>
        <p:txBody>
          <a:bodyPr wrap="square" rtlCol="0">
            <a:spAutoFit/>
          </a:bodyPr>
          <a:lstStyle/>
          <a:p>
            <a:r>
              <a:rPr lang="fr-FR" sz="1600" b="1" dirty="0">
                <a:solidFill>
                  <a:schemeClr val="bg1"/>
                </a:solidFill>
                <a:latin typeface="Roboto" pitchFamily="2" charset="0"/>
                <a:ea typeface="Roboto" pitchFamily="2" charset="0"/>
                <a:cs typeface="Arial" panose="020B0604020202020204" pitchFamily="34" charset="0"/>
              </a:rPr>
              <a:t>        5 – Compléter le formulaire de demande</a:t>
            </a:r>
          </a:p>
        </p:txBody>
      </p:sp>
      <p:sp>
        <p:nvSpPr>
          <p:cNvPr id="3" name="Flèche : chevron 2">
            <a:extLst>
              <a:ext uri="{FF2B5EF4-FFF2-40B4-BE49-F238E27FC236}">
                <a16:creationId xmlns:a16="http://schemas.microsoft.com/office/drawing/2014/main" id="{9953FE32-82A1-F0B0-05E3-4F1658A8277B}"/>
              </a:ext>
            </a:extLst>
          </p:cNvPr>
          <p:cNvSpPr/>
          <p:nvPr/>
        </p:nvSpPr>
        <p:spPr>
          <a:xfrm>
            <a:off x="6638573" y="283338"/>
            <a:ext cx="532364" cy="295835"/>
          </a:xfrm>
          <a:prstGeom prst="chevron">
            <a:avLst>
              <a:gd name="adj" fmla="val 25017"/>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5" name="Image 4">
            <a:extLst>
              <a:ext uri="{FF2B5EF4-FFF2-40B4-BE49-F238E27FC236}">
                <a16:creationId xmlns:a16="http://schemas.microsoft.com/office/drawing/2014/main" id="{0EB6060B-921A-9551-7DA7-D0989DD559C4}"/>
              </a:ext>
            </a:extLst>
          </p:cNvPr>
          <p:cNvPicPr>
            <a:picLocks noChangeAspect="1"/>
          </p:cNvPicPr>
          <p:nvPr/>
        </p:nvPicPr>
        <p:blipFill>
          <a:blip r:embed="rId2"/>
          <a:stretch>
            <a:fillRect/>
          </a:stretch>
        </p:blipFill>
        <p:spPr>
          <a:xfrm>
            <a:off x="282385" y="2298392"/>
            <a:ext cx="6642847" cy="4077970"/>
          </a:xfrm>
          <a:prstGeom prst="rect">
            <a:avLst/>
          </a:prstGeom>
        </p:spPr>
      </p:pic>
      <p:sp>
        <p:nvSpPr>
          <p:cNvPr id="7" name="ZoneTexte 6">
            <a:extLst>
              <a:ext uri="{FF2B5EF4-FFF2-40B4-BE49-F238E27FC236}">
                <a16:creationId xmlns:a16="http://schemas.microsoft.com/office/drawing/2014/main" id="{33CE919C-520B-2365-BD57-737F4BC3E9D4}"/>
              </a:ext>
            </a:extLst>
          </p:cNvPr>
          <p:cNvSpPr txBox="1"/>
          <p:nvPr/>
        </p:nvSpPr>
        <p:spPr>
          <a:xfrm>
            <a:off x="174448" y="6539636"/>
            <a:ext cx="6996489" cy="3139321"/>
          </a:xfrm>
          <a:prstGeom prst="rect">
            <a:avLst/>
          </a:prstGeom>
          <a:noFill/>
        </p:spPr>
        <p:txBody>
          <a:bodyPr wrap="square">
            <a:spAutoFit/>
          </a:bodyPr>
          <a:lstStyle/>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Localisation de l’opération= siège social de l’exploitation</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Date de début d’exécution= indiquez la date de recevabilité</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Réalisation du projet : indiquez les principaux éléments qui permettent de voir que le projet a démarré de manière conforme a ce qui était présenté à la demande d’aide.</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 </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En cas de : changement de zone, non respect d’une modulation demandée, non respect de la présence d’herbivore reproducteur alors que le projet le prévoyait, répondez « non » à la question : le projet a-t-il démarré de manière conforme à ce qui était présenté dans la demande.</a:t>
            </a:r>
          </a:p>
          <a:p>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Le projet devra alors faire l’objet d’une </a:t>
            </a:r>
            <a:r>
              <a:rPr lang="fr-FR" sz="1800" kern="100" dirty="0" err="1">
                <a:effectLst/>
                <a:latin typeface="Liberation Serif" panose="02020603050405020304" pitchFamily="18" charset="0"/>
                <a:ea typeface="NSimSun" panose="02010609030101010101" pitchFamily="49" charset="-122"/>
                <a:cs typeface="Arial Unicode MS" panose="020B0604020202020204" pitchFamily="34" charset="-128"/>
              </a:rPr>
              <a:t>réinstruction</a:t>
            </a:r>
            <a:r>
              <a:rPr lang="fr-FR" sz="1800" kern="100" dirty="0">
                <a:effectLst/>
                <a:latin typeface="Liberation Serif" panose="02020603050405020304" pitchFamily="18" charset="0"/>
                <a:ea typeface="NSimSun" panose="02010609030101010101" pitchFamily="49" charset="-122"/>
                <a:cs typeface="Arial Unicode MS" panose="020B0604020202020204" pitchFamily="34" charset="-128"/>
              </a:rPr>
              <a:t>.</a:t>
            </a:r>
          </a:p>
        </p:txBody>
      </p:sp>
    </p:spTree>
    <p:extLst>
      <p:ext uri="{BB962C8B-B14F-4D97-AF65-F5344CB8AC3E}">
        <p14:creationId xmlns:p14="http://schemas.microsoft.com/office/powerpoint/2010/main" val="186700122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8272</TotalTime>
  <Words>1307</Words>
  <Application>Microsoft Office PowerPoint</Application>
  <PresentationFormat>Personnalisé</PresentationFormat>
  <Paragraphs>123</Paragraphs>
  <Slides>17</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Calibri Light</vt:lpstr>
      <vt:lpstr>EloquentJFPro</vt:lpstr>
      <vt:lpstr>Liberation Serif</vt:lpstr>
      <vt:lpstr>Roboto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Clémence Laborde</dc:creator>
  <cp:lastModifiedBy>Marie-Laure LAGARDE</cp:lastModifiedBy>
  <cp:revision>23</cp:revision>
  <dcterms:created xsi:type="dcterms:W3CDTF">2023-04-12T11:31:08Z</dcterms:created>
  <dcterms:modified xsi:type="dcterms:W3CDTF">2024-04-03T09:43:35Z</dcterms:modified>
</cp:coreProperties>
</file>